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33" r:id="rId3"/>
    <p:sldId id="282" r:id="rId4"/>
    <p:sldId id="283" r:id="rId5"/>
    <p:sldId id="344" r:id="rId6"/>
    <p:sldId id="259" r:id="rId7"/>
    <p:sldId id="288" r:id="rId8"/>
    <p:sldId id="334" r:id="rId9"/>
    <p:sldId id="291" r:id="rId10"/>
    <p:sldId id="292" r:id="rId11"/>
    <p:sldId id="287" r:id="rId12"/>
    <p:sldId id="345" r:id="rId13"/>
    <p:sldId id="338" r:id="rId14"/>
    <p:sldId id="335" r:id="rId15"/>
    <p:sldId id="339" r:id="rId16"/>
    <p:sldId id="296" r:id="rId17"/>
    <p:sldId id="336" r:id="rId18"/>
    <p:sldId id="337" r:id="rId19"/>
    <p:sldId id="298" r:id="rId20"/>
    <p:sldId id="299" r:id="rId21"/>
    <p:sldId id="300" r:id="rId22"/>
    <p:sldId id="301" r:id="rId23"/>
    <p:sldId id="346" r:id="rId24"/>
    <p:sldId id="302" r:id="rId25"/>
    <p:sldId id="303" r:id="rId26"/>
    <p:sldId id="304" r:id="rId27"/>
    <p:sldId id="263" r:id="rId28"/>
    <p:sldId id="348" r:id="rId29"/>
    <p:sldId id="340" r:id="rId30"/>
    <p:sldId id="305" r:id="rId31"/>
    <p:sldId id="306" r:id="rId32"/>
    <p:sldId id="307" r:id="rId33"/>
    <p:sldId id="308" r:id="rId34"/>
    <p:sldId id="347" r:id="rId35"/>
    <p:sldId id="267" r:id="rId36"/>
    <p:sldId id="309" r:id="rId37"/>
    <p:sldId id="310" r:id="rId38"/>
    <p:sldId id="311" r:id="rId39"/>
    <p:sldId id="312" r:id="rId40"/>
    <p:sldId id="349" r:id="rId41"/>
    <p:sldId id="269" r:id="rId42"/>
    <p:sldId id="313" r:id="rId43"/>
    <p:sldId id="314" r:id="rId44"/>
    <p:sldId id="315" r:id="rId45"/>
    <p:sldId id="350" r:id="rId46"/>
    <p:sldId id="341" r:id="rId47"/>
    <p:sldId id="342" r:id="rId48"/>
    <p:sldId id="316" r:id="rId49"/>
    <p:sldId id="317" r:id="rId50"/>
    <p:sldId id="343" r:id="rId51"/>
    <p:sldId id="318" r:id="rId52"/>
    <p:sldId id="319" r:id="rId53"/>
    <p:sldId id="351" r:id="rId54"/>
    <p:sldId id="273" r:id="rId55"/>
    <p:sldId id="320" r:id="rId56"/>
    <p:sldId id="321" r:id="rId57"/>
    <p:sldId id="322" r:id="rId58"/>
    <p:sldId id="352" r:id="rId59"/>
    <p:sldId id="275" r:id="rId60"/>
    <p:sldId id="359" r:id="rId61"/>
    <p:sldId id="360" r:id="rId62"/>
    <p:sldId id="361" r:id="rId63"/>
    <p:sldId id="324" r:id="rId64"/>
    <p:sldId id="325" r:id="rId65"/>
    <p:sldId id="353" r:id="rId66"/>
    <p:sldId id="277" r:id="rId67"/>
    <p:sldId id="326" r:id="rId68"/>
    <p:sldId id="327" r:id="rId69"/>
    <p:sldId id="328" r:id="rId70"/>
    <p:sldId id="329" r:id="rId71"/>
    <p:sldId id="362" r:id="rId72"/>
    <p:sldId id="354" r:id="rId73"/>
    <p:sldId id="279" r:id="rId74"/>
    <p:sldId id="363" r:id="rId75"/>
    <p:sldId id="364" r:id="rId76"/>
    <p:sldId id="331" r:id="rId77"/>
    <p:sldId id="332" r:id="rId78"/>
    <p:sldId id="365" r:id="rId79"/>
    <p:sldId id="355" r:id="rId80"/>
    <p:sldId id="358" r:id="rId81"/>
    <p:sldId id="281" r:id="rId82"/>
    <p:sldId id="357" r:id="rId8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A0000"/>
    <a:srgbClr val="602250"/>
    <a:srgbClr val="B8734C"/>
    <a:srgbClr val="003300"/>
    <a:srgbClr val="2D5B2B"/>
    <a:srgbClr val="AB24C2"/>
    <a:srgbClr val="A14D07"/>
    <a:srgbClr val="6F3505"/>
    <a:srgbClr val="BF5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A0CEF-AA64-4257-8296-5885EC302518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081E-5974-4713-BA97-16887EA7D7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40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C081E-5974-4713-BA97-16887EA7D73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17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0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18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75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96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37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17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528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3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24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20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82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4BC4E-2ADA-4708-88A3-0E2842E7E1CD}" type="datetimeFigureOut">
              <a:rPr lang="pt-BR" smtClean="0"/>
              <a:t>29/06/2017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D52C8-5FF0-4CAA-82A9-2C2E5FCF31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19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028059" y="79209"/>
            <a:ext cx="4008437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500" i="1" dirty="0"/>
              <a:t>O dia 10 de Setembro, data da 24ª Romaria da Terra e das Águas, vai chegar</a:t>
            </a:r>
          </a:p>
          <a:p>
            <a:pPr algn="r"/>
            <a:r>
              <a:rPr lang="pt-BR" sz="2500" i="1" dirty="0"/>
              <a:t>muito rapidamente. Por isso, nossa preparação não pode perder tempo. E precisa ser</a:t>
            </a:r>
          </a:p>
          <a:p>
            <a:pPr algn="r"/>
            <a:r>
              <a:rPr lang="pt-BR" sz="2500" i="1" dirty="0"/>
              <a:t>bem feita, sobretudo, se considerarmos que a “Grande Romaria” será, desde já, toda</a:t>
            </a:r>
          </a:p>
          <a:p>
            <a:pPr algn="r">
              <a:spcAft>
                <a:spcPts val="600"/>
              </a:spcAft>
            </a:pPr>
            <a:r>
              <a:rPr lang="pt-BR" sz="2500" i="1" dirty="0"/>
              <a:t>atividade que nas Comunidades (Pastorais, Movimentos, Grupos etc.) </a:t>
            </a:r>
            <a:r>
              <a:rPr lang="pt-BR" sz="2500" i="1" dirty="0" smtClean="0"/>
              <a:t>for desenvolvida</a:t>
            </a:r>
            <a:r>
              <a:rPr lang="pt-BR" sz="2500" i="1" dirty="0"/>
              <a:t>: divulgação, motivação, estudos do texto-base, orações</a:t>
            </a:r>
            <a:r>
              <a:rPr lang="pt-BR" sz="2500" i="1" dirty="0" smtClean="0"/>
              <a:t>...</a:t>
            </a:r>
          </a:p>
          <a:p>
            <a:pPr algn="r"/>
            <a:r>
              <a:rPr lang="pt-BR" i="1" dirty="0" smtClean="0"/>
              <a:t>Dom João Francisco </a:t>
            </a:r>
            <a:r>
              <a:rPr lang="pt-BR" i="1" dirty="0" err="1" smtClean="0"/>
              <a:t>Salm</a:t>
            </a:r>
            <a:endParaRPr lang="pt-BR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878">
            <a:off x="666486" y="768645"/>
            <a:ext cx="3619149" cy="482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5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rgbClr val="008000"/>
                </a:solidFill>
              </a:rPr>
              <a:t>Tema </a:t>
            </a:r>
            <a:r>
              <a:rPr lang="pt-BR" sz="2000" b="1" dirty="0" smtClean="0">
                <a:solidFill>
                  <a:srgbClr val="008000"/>
                </a:solidFill>
              </a:rPr>
              <a:t>1- </a:t>
            </a:r>
            <a:r>
              <a:rPr lang="pt-BR" sz="2800" b="1" dirty="0" smtClean="0">
                <a:solidFill>
                  <a:srgbClr val="008000"/>
                </a:solidFill>
              </a:rPr>
              <a:t>O </a:t>
            </a:r>
            <a:r>
              <a:rPr lang="pt-BR" sz="2800" b="1" dirty="0">
                <a:solidFill>
                  <a:srgbClr val="008000"/>
                </a:solidFill>
              </a:rPr>
              <a:t>Bioma Mata Atlântica e  a Romaria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665820" y="1916832"/>
            <a:ext cx="8478180" cy="49388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O povo de Moisés ao </a:t>
            </a:r>
            <a:endParaRPr lang="pt-BR" sz="2800" dirty="0" smtClean="0">
              <a:solidFill>
                <a:schemeClr val="tx1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pt-BR" sz="2800" dirty="0" smtClean="0">
                <a:solidFill>
                  <a:schemeClr val="tx1"/>
                </a:solidFill>
              </a:rPr>
              <a:t>      caminhar </a:t>
            </a:r>
            <a:r>
              <a:rPr lang="pt-BR" sz="2800" dirty="0">
                <a:solidFill>
                  <a:schemeClr val="tx1"/>
                </a:solidFill>
              </a:rPr>
              <a:t>rumo a terra </a:t>
            </a:r>
            <a:r>
              <a:rPr lang="pt-BR" sz="2800" dirty="0" smtClean="0">
                <a:solidFill>
                  <a:schemeClr val="tx1"/>
                </a:solidFill>
              </a:rPr>
              <a:t>prometida</a:t>
            </a:r>
          </a:p>
          <a:p>
            <a:pPr algn="just">
              <a:spcAft>
                <a:spcPts val="600"/>
              </a:spcAft>
            </a:pPr>
            <a:r>
              <a:rPr lang="pt-BR" sz="2800" dirty="0" smtClean="0">
                <a:solidFill>
                  <a:schemeClr val="tx1"/>
                </a:solidFill>
              </a:rPr>
              <a:t>      levava </a:t>
            </a:r>
            <a:r>
              <a:rPr lang="pt-BR" sz="2800" dirty="0">
                <a:solidFill>
                  <a:schemeClr val="tx1"/>
                </a:solidFill>
              </a:rPr>
              <a:t>consigo a arca da aliança </a:t>
            </a:r>
            <a:endParaRPr lang="pt-BR" sz="2800" dirty="0" smtClean="0">
              <a:solidFill>
                <a:schemeClr val="tx1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pt-BR" sz="2800" dirty="0" smtClean="0">
                <a:solidFill>
                  <a:schemeClr val="tx1"/>
                </a:solidFill>
              </a:rPr>
              <a:t>      com </a:t>
            </a:r>
            <a:r>
              <a:rPr lang="pt-BR" sz="2800" dirty="0">
                <a:solidFill>
                  <a:schemeClr val="tx1"/>
                </a:solidFill>
              </a:rPr>
              <a:t>os Mandamentos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Hoje caminhamos levando conosco Jesus Cristo – Eucaristia – compromisso de comunhão...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De todos que caminham em romaria espera-se </a:t>
            </a:r>
            <a:r>
              <a:rPr lang="pt-BR" sz="2800" dirty="0" smtClean="0">
                <a:solidFill>
                  <a:schemeClr val="tx1"/>
                </a:solidFill>
              </a:rPr>
              <a:t>um agir diferente: </a:t>
            </a:r>
            <a:r>
              <a:rPr lang="pt-BR" sz="2800" dirty="0">
                <a:solidFill>
                  <a:schemeClr val="tx1"/>
                </a:solidFill>
              </a:rPr>
              <a:t>preservar o que existe e recuperar o que foi destruído, cada um fazendo a sua parte e exigindo dos governantes que façam a sua</a:t>
            </a:r>
          </a:p>
        </p:txBody>
      </p:sp>
      <p:sp>
        <p:nvSpPr>
          <p:cNvPr id="2" name="Retângulo 1"/>
          <p:cNvSpPr/>
          <p:nvPr/>
        </p:nvSpPr>
        <p:spPr>
          <a:xfrm>
            <a:off x="665820" y="-11278"/>
            <a:ext cx="8478180" cy="21834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pt-BR" sz="3600" b="1" dirty="0">
                <a:solidFill>
                  <a:schemeClr val="tx1"/>
                </a:solidFill>
              </a:rPr>
              <a:t>	</a:t>
            </a:r>
            <a:endParaRPr lang="pt-BR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96" y="-11279"/>
            <a:ext cx="2958904" cy="394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65820" y="-15687"/>
            <a:ext cx="5519276" cy="1031559"/>
          </a:xfrm>
          <a:prstGeom prst="rect">
            <a:avLst/>
          </a:prstGeom>
          <a:solidFill>
            <a:srgbClr val="DBD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sz="3200" b="1" dirty="0">
                <a:solidFill>
                  <a:schemeClr val="tx1"/>
                </a:solidFill>
              </a:rPr>
              <a:t>Marcha de conversão </a:t>
            </a:r>
          </a:p>
          <a:p>
            <a:pPr algn="ctr">
              <a:spcAft>
                <a:spcPts val="600"/>
              </a:spcAft>
            </a:pPr>
            <a:r>
              <a:rPr lang="pt-BR" sz="3200" b="1" dirty="0">
                <a:solidFill>
                  <a:schemeClr val="tx1"/>
                </a:solidFill>
              </a:rPr>
              <a:t>	e compromisso</a:t>
            </a:r>
          </a:p>
        </p:txBody>
      </p:sp>
    </p:spTree>
    <p:extLst>
      <p:ext uri="{BB962C8B-B14F-4D97-AF65-F5344CB8AC3E}">
        <p14:creationId xmlns:p14="http://schemas.microsoft.com/office/powerpoint/2010/main" val="1417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rgbClr val="008000"/>
                </a:solidFill>
              </a:rPr>
              <a:t>Tema </a:t>
            </a:r>
            <a:r>
              <a:rPr lang="pt-BR" sz="2000" b="1" dirty="0" smtClean="0">
                <a:solidFill>
                  <a:srgbClr val="008000"/>
                </a:solidFill>
              </a:rPr>
              <a:t>1- </a:t>
            </a:r>
            <a:r>
              <a:rPr lang="pt-BR" sz="2800" b="1" dirty="0" smtClean="0">
                <a:solidFill>
                  <a:srgbClr val="008000"/>
                </a:solidFill>
              </a:rPr>
              <a:t>O </a:t>
            </a:r>
            <a:r>
              <a:rPr lang="pt-BR" sz="2800" b="1" dirty="0">
                <a:solidFill>
                  <a:srgbClr val="008000"/>
                </a:solidFill>
              </a:rPr>
              <a:t>Bioma Mata Atlântica e  a Romaria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665820" y="2636912"/>
            <a:ext cx="8478180" cy="42188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Defender </a:t>
            </a:r>
            <a:r>
              <a:rPr lang="pt-BR" sz="2800" dirty="0">
                <a:solidFill>
                  <a:schemeClr val="tx1"/>
                </a:solidFill>
              </a:rPr>
              <a:t>políticas públicas </a:t>
            </a:r>
            <a:endParaRPr lang="pt-BR" sz="2800" dirty="0" smtClean="0">
              <a:solidFill>
                <a:schemeClr val="tx1"/>
              </a:solidFill>
            </a:endParaRPr>
          </a:p>
          <a:p>
            <a:pPr algn="r">
              <a:spcAft>
                <a:spcPts val="600"/>
              </a:spcAft>
            </a:pPr>
            <a:r>
              <a:rPr lang="pt-BR" sz="2800" dirty="0" smtClean="0">
                <a:solidFill>
                  <a:schemeClr val="tx1"/>
                </a:solidFill>
              </a:rPr>
              <a:t>      ambientais </a:t>
            </a:r>
            <a:r>
              <a:rPr lang="pt-BR" sz="2800" dirty="0">
                <a:solidFill>
                  <a:schemeClr val="tx1"/>
                </a:solidFill>
              </a:rPr>
              <a:t>é trabalho árduo </a:t>
            </a:r>
            <a:endParaRPr lang="pt-BR" sz="2800" dirty="0" smtClean="0">
              <a:solidFill>
                <a:schemeClr val="tx1"/>
              </a:solidFill>
            </a:endParaRPr>
          </a:p>
          <a:p>
            <a:pPr algn="r">
              <a:spcAft>
                <a:spcPts val="600"/>
              </a:spcAft>
            </a:pPr>
            <a:r>
              <a:rPr lang="pt-BR" sz="2800" dirty="0" smtClean="0">
                <a:solidFill>
                  <a:schemeClr val="tx1"/>
                </a:solidFill>
              </a:rPr>
              <a:t>      de </a:t>
            </a:r>
            <a:r>
              <a:rPr lang="pt-BR" sz="2800" dirty="0">
                <a:solidFill>
                  <a:schemeClr val="tx1"/>
                </a:solidFill>
              </a:rPr>
              <a:t>fé e conversão...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Contudo, é dever que emana do batismo agir para minimizar os impactos ou morte do bioma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Fazemo-nos romeiros para engrossar o grito da terra, das águas, dos excluídos que têm suas vidas ceifadas pelo sistema de morte</a:t>
            </a:r>
          </a:p>
        </p:txBody>
      </p:sp>
      <p:pic>
        <p:nvPicPr>
          <p:cNvPr id="2050" name="Picture 2" descr="http://arquidiocesesalvador.org.br/site/wp-content/uploads/2016/09/Grito-dos-Exclu%C3%ADdo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3275856" cy="442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427984" y="0"/>
            <a:ext cx="4712568" cy="2636912"/>
          </a:xfrm>
          <a:prstGeom prst="rect">
            <a:avLst/>
          </a:prstGeom>
          <a:solidFill>
            <a:srgbClr val="DBD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É preciso escutar tanto </a:t>
            </a:r>
          </a:p>
          <a:p>
            <a:pPr algn="r"/>
            <a:r>
              <a:rPr lang="pt-BR" sz="3200" b="1" dirty="0">
                <a:solidFill>
                  <a:schemeClr val="tx1"/>
                </a:solidFill>
              </a:rPr>
              <a:t>o grito da terra quanto </a:t>
            </a:r>
          </a:p>
          <a:p>
            <a:pPr algn="r"/>
            <a:r>
              <a:rPr lang="pt-BR" sz="3200" b="1" dirty="0">
                <a:solidFill>
                  <a:schemeClr val="tx1"/>
                </a:solidFill>
              </a:rPr>
              <a:t>dos excluídos</a:t>
            </a:r>
          </a:p>
        </p:txBody>
      </p:sp>
    </p:spTree>
    <p:extLst>
      <p:ext uri="{BB962C8B-B14F-4D97-AF65-F5344CB8AC3E}">
        <p14:creationId xmlns:p14="http://schemas.microsoft.com/office/powerpoint/2010/main" val="158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373216"/>
            <a:ext cx="9144000" cy="1296144"/>
          </a:xfrm>
          <a:prstGeom prst="rect">
            <a:avLst/>
          </a:prstGeom>
          <a:solidFill>
            <a:srgbClr val="519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2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Mata </a:t>
            </a:r>
            <a:r>
              <a:rPr lang="pt-BR" sz="4400" b="1" dirty="0">
                <a:solidFill>
                  <a:schemeClr val="bg1"/>
                </a:solidFill>
              </a:rPr>
              <a:t>Atlântica e  </a:t>
            </a:r>
            <a:r>
              <a:rPr lang="pt-BR" sz="4400" b="1" dirty="0" smtClean="0">
                <a:solidFill>
                  <a:schemeClr val="bg1"/>
                </a:solidFill>
              </a:rPr>
              <a:t>o Deserto Verde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mata atlân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" y="0"/>
            <a:ext cx="90995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49864" y="-13997"/>
            <a:ext cx="6946474" cy="9947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nossa casa comum somos inquilinos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5819" y="980729"/>
            <a:ext cx="6930517" cy="4732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Nesta Casa Comum somos inquilinos: temos que respeitar e cuidar da casa que não é nossa;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Nunca temos ofendido nossa casa  comum como nos dois últimos séculos (</a:t>
            </a:r>
            <a:r>
              <a:rPr lang="pt-BR" sz="2800" i="1" dirty="0" smtClean="0">
                <a:solidFill>
                  <a:schemeClr val="tx1"/>
                </a:solidFill>
              </a:rPr>
              <a:t>papa Francisco – LS 53</a:t>
            </a:r>
            <a:r>
              <a:rPr lang="pt-BR" sz="2800" dirty="0" smtClean="0">
                <a:solidFill>
                  <a:schemeClr val="tx1"/>
                </a:solidFill>
              </a:rPr>
              <a:t>);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Há destruições em todos os biomas; quase 90% da Mata Atlântica já foi destruída; só 7% consegue cumprir a função do bioma.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649863" y="5712973"/>
            <a:ext cx="6946474" cy="11012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Que </a:t>
            </a:r>
            <a:r>
              <a:rPr lang="pt-BR" sz="2800" dirty="0">
                <a:solidFill>
                  <a:schemeClr val="tx1"/>
                </a:solidFill>
              </a:rPr>
              <a:t>mundo temos e que mundo </a:t>
            </a:r>
            <a:r>
              <a:rPr lang="pt-BR" sz="2800" dirty="0" smtClean="0">
                <a:solidFill>
                  <a:schemeClr val="tx1"/>
                </a:solidFill>
              </a:rPr>
              <a:t>queremos?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Qual o caminho a seguir?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7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01208"/>
            <a:ext cx="1538839" cy="1679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5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9144000" cy="1157288"/>
          </a:xfrm>
          <a:prstGeom prst="rect">
            <a:avLst/>
          </a:prstGeom>
          <a:solidFill>
            <a:srgbClr val="E1FFE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lnSpc>
                <a:spcPct val="170000"/>
              </a:lnSpc>
              <a:spcBef>
                <a:spcPct val="50000"/>
              </a:spcBef>
              <a:buFontTx/>
              <a:buChar char="•"/>
              <a:defRPr/>
            </a:pPr>
            <a:endParaRPr lang="pt-BR" altLang="pt-BR" sz="2000" b="1" dirty="0">
              <a:latin typeface="Times New Roman" pitchFamily="18" charset="0"/>
              <a:sym typeface="Wingdings" pitchFamily="2" charset="2"/>
            </a:endParaRPr>
          </a:p>
          <a:p>
            <a:pPr marL="193675" indent="-193675">
              <a:lnSpc>
                <a:spcPct val="170000"/>
              </a:lnSpc>
              <a:spcBef>
                <a:spcPct val="50000"/>
              </a:spcBef>
              <a:defRPr/>
            </a:pPr>
            <a:endParaRPr lang="pt-BR" altLang="pt-BR" sz="1600" b="1" dirty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223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b="1" kern="1200" dirty="0"/>
          </a:p>
        </p:txBody>
      </p:sp>
      <p:sp>
        <p:nvSpPr>
          <p:cNvPr id="2" name="Retângulo 1"/>
          <p:cNvSpPr/>
          <p:nvPr/>
        </p:nvSpPr>
        <p:spPr>
          <a:xfrm>
            <a:off x="-4763" y="1700212"/>
            <a:ext cx="9148763" cy="5157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t-BR" sz="3200" b="1" dirty="0" smtClean="0">
              <a:solidFill>
                <a:srgbClr val="336600"/>
              </a:solidFill>
            </a:endParaRP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t-BR" sz="3200" b="1" dirty="0" smtClean="0">
              <a:solidFill>
                <a:srgbClr val="336600"/>
              </a:solidFill>
            </a:endParaRP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pt-BR" sz="3200" b="1" dirty="0" smtClean="0">
                <a:solidFill>
                  <a:srgbClr val="336600"/>
                </a:solidFill>
              </a:rPr>
              <a:t>Vivem </a:t>
            </a:r>
            <a:r>
              <a:rPr lang="pt-BR" sz="3200" b="1" dirty="0">
                <a:solidFill>
                  <a:srgbClr val="336600"/>
                </a:solidFill>
              </a:rPr>
              <a:t>e crescem na Mata Atlântica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olidFill>
                  <a:schemeClr val="accent1">
                    <a:lumMod val="25000"/>
                  </a:schemeClr>
                </a:solidFill>
              </a:rPr>
              <a:t>20 mil espécies de </a:t>
            </a:r>
            <a:r>
              <a:rPr lang="pt-BR" sz="2800" dirty="0" smtClean="0">
                <a:solidFill>
                  <a:schemeClr val="accent1">
                    <a:lumMod val="25000"/>
                  </a:schemeClr>
                </a:solidFill>
              </a:rPr>
              <a:t>plantas</a:t>
            </a:r>
            <a:endParaRPr lang="pt-BR" sz="2800" dirty="0">
              <a:solidFill>
                <a:schemeClr val="accent1">
                  <a:lumMod val="2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olidFill>
                  <a:schemeClr val="accent1">
                    <a:lumMod val="25000"/>
                  </a:schemeClr>
                </a:solidFill>
              </a:rPr>
              <a:t>270 espécies de mamíferos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olidFill>
                  <a:schemeClr val="accent1">
                    <a:lumMod val="25000"/>
                  </a:schemeClr>
                </a:solidFill>
              </a:rPr>
              <a:t>992 espécies de aves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olidFill>
                  <a:schemeClr val="accent1">
                    <a:lumMod val="25000"/>
                  </a:schemeClr>
                </a:solidFill>
              </a:rPr>
              <a:t>197 espécies de répteis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olidFill>
                  <a:schemeClr val="accent1">
                    <a:lumMod val="25000"/>
                  </a:schemeClr>
                </a:solidFill>
              </a:rPr>
              <a:t>372 espécies de anfíbios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pt-BR" sz="2800" dirty="0">
                <a:solidFill>
                  <a:schemeClr val="accent1">
                    <a:lumMod val="25000"/>
                  </a:schemeClr>
                </a:solidFill>
              </a:rPr>
              <a:t>350 espécies de peixes</a:t>
            </a:r>
          </a:p>
        </p:txBody>
      </p:sp>
      <p:pic>
        <p:nvPicPr>
          <p:cNvPr id="21509" name="Picture 6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/>
          <a:stretch>
            <a:fillRect/>
          </a:stretch>
        </p:blipFill>
        <p:spPr bwMode="auto">
          <a:xfrm>
            <a:off x="1619250" y="3175"/>
            <a:ext cx="239236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Resultado de imagem para flora mata atlan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21050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Imagem 12" descr="praian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15875"/>
            <a:ext cx="22272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 descr="Resultado de imagem para plantas mata atlant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-15875"/>
            <a:ext cx="2290762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6" descr="Resultado de imagem para animais endemicos da mata atlant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4"/>
          <a:stretch>
            <a:fillRect/>
          </a:stretch>
        </p:blipFill>
        <p:spPr bwMode="auto">
          <a:xfrm>
            <a:off x="0" y="6350"/>
            <a:ext cx="184308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895850" y="4078111"/>
            <a:ext cx="4248150" cy="2808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2800" dirty="0">
                <a:solidFill>
                  <a:srgbClr val="336600"/>
                </a:solidFill>
              </a:rPr>
              <a:t>São espécies endêmicas (só vivem neste bioma)</a:t>
            </a:r>
          </a:p>
          <a:p>
            <a:pPr>
              <a:defRPr/>
            </a:pPr>
            <a:r>
              <a:rPr lang="pt-BR" sz="2400" dirty="0">
                <a:solidFill>
                  <a:schemeClr val="accent1">
                    <a:lumMod val="25000"/>
                  </a:schemeClr>
                </a:solidFill>
              </a:rPr>
              <a:t>- 8 mil espécies  de plantas</a:t>
            </a:r>
          </a:p>
          <a:p>
            <a:pPr>
              <a:defRPr/>
            </a:pPr>
            <a:r>
              <a:rPr lang="pt-BR" sz="2400" dirty="0">
                <a:solidFill>
                  <a:schemeClr val="accent1">
                    <a:lumMod val="25000"/>
                  </a:schemeClr>
                </a:solidFill>
              </a:rPr>
              <a:t>- 39% dos mamíferos</a:t>
            </a:r>
          </a:p>
          <a:p>
            <a:pPr>
              <a:defRPr/>
            </a:pPr>
            <a:r>
              <a:rPr lang="pt-BR" sz="2400" dirty="0">
                <a:solidFill>
                  <a:schemeClr val="accent1">
                    <a:lumMod val="25000"/>
                  </a:schemeClr>
                </a:solidFill>
              </a:rPr>
              <a:t>- 160 espécies de aves</a:t>
            </a:r>
          </a:p>
          <a:p>
            <a:pPr>
              <a:defRPr/>
            </a:pPr>
            <a:r>
              <a:rPr lang="pt-BR" sz="2400" dirty="0">
                <a:solidFill>
                  <a:schemeClr val="accent1">
                    <a:lumMod val="25000"/>
                  </a:schemeClr>
                </a:solidFill>
              </a:rPr>
              <a:t>- 183 espécies de anfíbios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1609724"/>
            <a:ext cx="9144000" cy="14592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Área extensa, bela e rica em biodiversidade</a:t>
            </a:r>
          </a:p>
          <a:p>
            <a:pPr algn="just">
              <a:spcAft>
                <a:spcPts val="600"/>
              </a:spcAft>
            </a:pPr>
            <a:r>
              <a:rPr lang="pt-BR" sz="2400" dirty="0" smtClean="0">
                <a:solidFill>
                  <a:schemeClr val="tx1"/>
                </a:solidFill>
              </a:rPr>
              <a:t>O </a:t>
            </a:r>
            <a:r>
              <a:rPr lang="pt-BR" sz="2400" dirty="0">
                <a:solidFill>
                  <a:schemeClr val="tx1"/>
                </a:solidFill>
              </a:rPr>
              <a:t>Bioma Mata Atlântica equivale a 15% do território nacional, cobrindo total ou parcialmente 17 estados </a:t>
            </a:r>
            <a:r>
              <a:rPr lang="pt-BR" sz="2400" dirty="0" smtClean="0">
                <a:solidFill>
                  <a:schemeClr val="tx1"/>
                </a:solidFill>
              </a:rPr>
              <a:t>brasileiros</a:t>
            </a:r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5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65820" y="0"/>
            <a:ext cx="8478180" cy="11247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Terra que não foi ‘descoberta’, mas ‘encontrada’ e com muitos povos presentes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0905" y="4293095"/>
            <a:ext cx="8478180" cy="25414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800" dirty="0" smtClean="0">
                <a:solidFill>
                  <a:srgbClr val="336600"/>
                </a:solidFill>
              </a:rPr>
              <a:t>- Foram </a:t>
            </a:r>
            <a:r>
              <a:rPr lang="pt-BR" sz="2800" dirty="0">
                <a:solidFill>
                  <a:srgbClr val="336600"/>
                </a:solidFill>
              </a:rPr>
              <a:t>estes os primeiros a sofrer </a:t>
            </a:r>
            <a:endParaRPr lang="pt-BR" sz="2800" dirty="0" smtClean="0">
              <a:solidFill>
                <a:srgbClr val="336600"/>
              </a:solidFill>
            </a:endParaRPr>
          </a:p>
          <a:p>
            <a:pPr lvl="0"/>
            <a:r>
              <a:rPr lang="pt-BR" sz="2800" dirty="0" smtClean="0">
                <a:solidFill>
                  <a:srgbClr val="336600"/>
                </a:solidFill>
              </a:rPr>
              <a:t>  com </a:t>
            </a:r>
            <a:r>
              <a:rPr lang="pt-BR" sz="2800" dirty="0">
                <a:solidFill>
                  <a:srgbClr val="336600"/>
                </a:solidFill>
              </a:rPr>
              <a:t>a </a:t>
            </a:r>
            <a:r>
              <a:rPr lang="pt-BR" sz="2800" dirty="0" smtClean="0">
                <a:solidFill>
                  <a:srgbClr val="336600"/>
                </a:solidFill>
              </a:rPr>
              <a:t>chegada </a:t>
            </a:r>
            <a:r>
              <a:rPr lang="pt-BR" sz="2800" dirty="0">
                <a:solidFill>
                  <a:srgbClr val="336600"/>
                </a:solidFill>
              </a:rPr>
              <a:t>dos colonizadores</a:t>
            </a:r>
            <a:r>
              <a:rPr lang="pt-BR" sz="2800" dirty="0" smtClean="0">
                <a:solidFill>
                  <a:srgbClr val="336600"/>
                </a:solidFill>
              </a:rPr>
              <a:t>.</a:t>
            </a:r>
          </a:p>
          <a:p>
            <a:pPr lvl="0"/>
            <a:r>
              <a:rPr lang="pt-BR" sz="2800" dirty="0" smtClean="0">
                <a:solidFill>
                  <a:srgbClr val="336600"/>
                </a:solidFill>
              </a:rPr>
              <a:t>-  Os </a:t>
            </a:r>
            <a:r>
              <a:rPr lang="pt-BR" sz="2800" dirty="0">
                <a:solidFill>
                  <a:srgbClr val="336600"/>
                </a:solidFill>
              </a:rPr>
              <a:t>brancos além de espalhar </a:t>
            </a:r>
            <a:endParaRPr lang="pt-BR" sz="2800" dirty="0" smtClean="0">
              <a:solidFill>
                <a:srgbClr val="336600"/>
              </a:solidFill>
            </a:endParaRPr>
          </a:p>
          <a:p>
            <a:pPr lvl="0"/>
            <a:r>
              <a:rPr lang="pt-BR" sz="2800" dirty="0" smtClean="0">
                <a:solidFill>
                  <a:srgbClr val="336600"/>
                </a:solidFill>
              </a:rPr>
              <a:t>   doenças</a:t>
            </a:r>
            <a:r>
              <a:rPr lang="pt-BR" sz="2800" dirty="0">
                <a:solidFill>
                  <a:srgbClr val="336600"/>
                </a:solidFill>
              </a:rPr>
              <a:t>, usaram </a:t>
            </a:r>
            <a:r>
              <a:rPr lang="pt-BR" sz="2800" dirty="0" smtClean="0">
                <a:solidFill>
                  <a:srgbClr val="336600"/>
                </a:solidFill>
              </a:rPr>
              <a:t>os </a:t>
            </a:r>
            <a:r>
              <a:rPr lang="pt-BR" sz="2800" dirty="0">
                <a:solidFill>
                  <a:srgbClr val="336600"/>
                </a:solidFill>
              </a:rPr>
              <a:t>índios como </a:t>
            </a:r>
            <a:endParaRPr lang="pt-BR" sz="2800" dirty="0" smtClean="0">
              <a:solidFill>
                <a:srgbClr val="336600"/>
              </a:solidFill>
            </a:endParaRPr>
          </a:p>
          <a:p>
            <a:pPr lvl="0"/>
            <a:r>
              <a:rPr lang="pt-BR" sz="2800" dirty="0" smtClean="0">
                <a:solidFill>
                  <a:srgbClr val="336600"/>
                </a:solidFill>
              </a:rPr>
              <a:t>   escravos </a:t>
            </a:r>
            <a:r>
              <a:rPr lang="pt-BR" sz="2800" dirty="0">
                <a:solidFill>
                  <a:srgbClr val="336600"/>
                </a:solidFill>
              </a:rPr>
              <a:t>e soldados nas guerras</a:t>
            </a:r>
            <a:r>
              <a:rPr lang="pt-BR" sz="2800" dirty="0" smtClean="0">
                <a:solidFill>
                  <a:srgbClr val="336600"/>
                </a:solidFill>
              </a:rPr>
              <a:t>.</a:t>
            </a:r>
          </a:p>
        </p:txBody>
      </p:sp>
      <p:pic>
        <p:nvPicPr>
          <p:cNvPr id="7" name="Picture 2" descr="http://3.bp.blogspot.com/-30tlFbFTues/Tny_-16rJNI/AAAAAAAAAAQ/FyKUskoizt8/s400/mapa-ind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429" y="908721"/>
            <a:ext cx="577604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5820" y="1124745"/>
            <a:ext cx="423909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Os mais diferentes povos originários, entre Guaranis, </a:t>
            </a:r>
            <a:r>
              <a:rPr lang="pt-BR" sz="2800" i="1" dirty="0" err="1">
                <a:solidFill>
                  <a:schemeClr val="tx1"/>
                </a:solidFill>
              </a:rPr>
              <a:t>Xokleng</a:t>
            </a:r>
            <a:r>
              <a:rPr lang="pt-BR" sz="2800" i="1" dirty="0">
                <a:solidFill>
                  <a:schemeClr val="tx1"/>
                </a:solidFill>
              </a:rPr>
              <a:t> e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err="1">
                <a:solidFill>
                  <a:schemeClr val="tx1"/>
                </a:solidFill>
              </a:rPr>
              <a:t>Kaingangs</a:t>
            </a:r>
            <a:r>
              <a:rPr lang="pt-BR" sz="2800" dirty="0">
                <a:solidFill>
                  <a:schemeClr val="tx1"/>
                </a:solidFill>
              </a:rPr>
              <a:t>, ocuparam e ainda ocupam esse imenso território da mata atlântica. </a:t>
            </a:r>
            <a:endParaRPr lang="pt-BR" sz="2800" dirty="0" smtClean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92280" y="5085184"/>
            <a:ext cx="2051720" cy="1749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Para estes povos a mata é lugar sagrado</a:t>
            </a:r>
            <a:r>
              <a:rPr lang="pt-BR" dirty="0">
                <a:solidFill>
                  <a:srgbClr val="336600"/>
                </a:solidFill>
              </a:rPr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78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21178"/>
            <a:ext cx="8478180" cy="29757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Entre </a:t>
            </a:r>
            <a:r>
              <a:rPr lang="pt-BR" sz="2800" dirty="0">
                <a:solidFill>
                  <a:schemeClr val="tx1"/>
                </a:solidFill>
              </a:rPr>
              <a:t>as várias interferências no bioma Mata Atlântica, </a:t>
            </a:r>
            <a:r>
              <a:rPr lang="pt-BR" sz="2800" dirty="0" smtClean="0">
                <a:solidFill>
                  <a:schemeClr val="tx1"/>
                </a:solidFill>
              </a:rPr>
              <a:t>estão a monocultura </a:t>
            </a:r>
            <a:r>
              <a:rPr lang="pt-BR" sz="2800" dirty="0">
                <a:solidFill>
                  <a:schemeClr val="tx1"/>
                </a:solidFill>
              </a:rPr>
              <a:t>do eucalipto, do pinus e </a:t>
            </a:r>
            <a:r>
              <a:rPr lang="pt-BR" sz="2800" dirty="0" smtClean="0">
                <a:solidFill>
                  <a:schemeClr val="tx1"/>
                </a:solidFill>
              </a:rPr>
              <a:t>outras </a:t>
            </a:r>
            <a:r>
              <a:rPr lang="pt-BR" sz="2800" dirty="0">
                <a:solidFill>
                  <a:schemeClr val="tx1"/>
                </a:solidFill>
              </a:rPr>
              <a:t>monoculturas, provocando um forte impacto socioambiental e transformando a paisagem em “deserto verde</a:t>
            </a:r>
            <a:r>
              <a:rPr lang="pt-BR" sz="2800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Padre Lino\Pictures\s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52"/>
            <a:ext cx="3491880" cy="372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65820" y="2924944"/>
            <a:ext cx="4986300" cy="3960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Outro problema é a </a:t>
            </a:r>
            <a:r>
              <a:rPr lang="pt-BR" sz="2800" dirty="0">
                <a:solidFill>
                  <a:schemeClr val="tx1"/>
                </a:solidFill>
              </a:rPr>
              <a:t>concentração populacional nas grandes cidades com uma precária infraestrutura de saneamento básico, sendo o esgoto despejado diretamente nos rios, no mar e nos mangues aumentando a degradação do ambiente. </a:t>
            </a:r>
            <a:endParaRPr lang="pt-BR" sz="2800" b="1" dirty="0" smtClean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65820" y="2043"/>
            <a:ext cx="847818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A interferência humana não foi harmoniosa</a:t>
            </a:r>
          </a:p>
        </p:txBody>
      </p:sp>
    </p:spTree>
    <p:extLst>
      <p:ext uri="{BB962C8B-B14F-4D97-AF65-F5344CB8AC3E}">
        <p14:creationId xmlns:p14="http://schemas.microsoft.com/office/powerpoint/2010/main" val="32018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79912" y="0"/>
            <a:ext cx="5364088" cy="6858000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i="1" dirty="0"/>
              <a:t>O</a:t>
            </a:r>
            <a:r>
              <a:rPr lang="pt-BR" sz="2600" i="1" dirty="0" smtClean="0"/>
              <a:t> que </a:t>
            </a:r>
            <a:r>
              <a:rPr lang="pt-BR" sz="2600" i="1" dirty="0"/>
              <a:t>restou da exuberante floresta da Mata Atlântica?</a:t>
            </a:r>
            <a:endParaRPr lang="pt-BR" sz="2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i="1" dirty="0"/>
              <a:t>O que restou dos povos que aqui habitavam? Onde estão?</a:t>
            </a:r>
            <a:endParaRPr lang="pt-BR" sz="2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i="1" dirty="0"/>
              <a:t>O que fizemos com a água superficial e subterrânea da qual necessitamos?</a:t>
            </a:r>
            <a:endParaRPr lang="pt-BR" sz="2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i="1" dirty="0"/>
              <a:t>O que resta da imensa biodiversidade que é fundamental para a nossa </a:t>
            </a:r>
            <a:r>
              <a:rPr lang="pt-BR" sz="2600" i="1" dirty="0" smtClean="0"/>
              <a:t>existência?</a:t>
            </a:r>
            <a:endParaRPr lang="pt-BR" sz="2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i="1" dirty="0"/>
              <a:t>Que planeta queremos deixar para os que virão?</a:t>
            </a:r>
            <a:endParaRPr lang="pt-B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600" i="1" dirty="0"/>
              <a:t>É necessário destruir a riqueza deste bioma em nome do </a:t>
            </a:r>
            <a:r>
              <a:rPr lang="pt-BR" sz="2600" i="1" dirty="0" err="1"/>
              <a:t>monocultivo</a:t>
            </a:r>
            <a:r>
              <a:rPr lang="pt-BR" sz="2600" i="1" dirty="0"/>
              <a:t>, do deserto verde, do </a:t>
            </a:r>
            <a:r>
              <a:rPr lang="pt-BR" sz="2600" i="1" dirty="0" smtClean="0"/>
              <a:t>lucro?</a:t>
            </a:r>
            <a:endParaRPr lang="pt-BR" sz="2600" dirty="0"/>
          </a:p>
        </p:txBody>
      </p:sp>
      <p:pic>
        <p:nvPicPr>
          <p:cNvPr id="5122" name="Picture 2" descr="C:\Users\Padre Lino\Documents\Picture Package\m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13"/>
            <a:ext cx="3779912" cy="579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5796600"/>
            <a:ext cx="3779912" cy="1061400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0" dirty="0"/>
          </a:p>
        </p:txBody>
      </p:sp>
      <p:pic>
        <p:nvPicPr>
          <p:cNvPr id="5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87" y="4945510"/>
            <a:ext cx="1895655" cy="1895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1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 investe em soja, eucalipto e pastagens (Foto: Reprodução/TV Mirant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9144001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49863" y="1"/>
            <a:ext cx="8478180" cy="980728"/>
          </a:xfrm>
          <a:prstGeom prst="rect">
            <a:avLst/>
          </a:prstGeom>
          <a:solidFill>
            <a:srgbClr val="9AB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O deserto verde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5820" y="836711"/>
            <a:ext cx="8478180" cy="5997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endParaRPr lang="pt-BR" sz="3000" b="1" dirty="0" smtClean="0">
              <a:solidFill>
                <a:schemeClr val="tx1"/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3000" b="1" dirty="0" smtClean="0">
                <a:solidFill>
                  <a:schemeClr val="tx1"/>
                </a:solidFill>
              </a:rPr>
              <a:t>No séc. XX ocorre a quase total devastação da floresta araucária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3000" b="1" dirty="0" smtClean="0">
                <a:solidFill>
                  <a:srgbClr val="FFFF00"/>
                </a:solidFill>
              </a:rPr>
              <a:t>A partir da década de 1950 grandes empresas de celulose passaram a expandir a plantio de eucaliptos e pinus;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3000" b="1" dirty="0">
              <a:solidFill>
                <a:srgbClr val="FFFF00"/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3000" b="1" dirty="0" smtClean="0">
              <a:solidFill>
                <a:srgbClr val="FFFF00"/>
              </a:solidFill>
            </a:endParaRPr>
          </a:p>
          <a:p>
            <a:pPr algn="r">
              <a:spcAft>
                <a:spcPts val="600"/>
              </a:spcAft>
            </a:pPr>
            <a:endParaRPr lang="pt-BR" sz="2800" b="1" dirty="0" smtClean="0">
              <a:solidFill>
                <a:schemeClr val="tx1"/>
              </a:solidFill>
            </a:endParaRPr>
          </a:p>
          <a:p>
            <a:pPr algn="r">
              <a:spcAft>
                <a:spcPts val="600"/>
              </a:spcAft>
            </a:pPr>
            <a:r>
              <a:rPr lang="pt-BR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É </a:t>
            </a:r>
            <a:r>
              <a:rPr lang="pt-BR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este o deserto verde – uma floresta com cheiro de sauna e nenhuma fauna. Com enorme impacto ambiental provocado pelas indústrias papeleiras instaladas em solo brasileiro e Catarinense</a:t>
            </a:r>
            <a:r>
              <a:rPr lang="pt-BR" sz="2800" b="1" dirty="0">
                <a:solidFill>
                  <a:srgbClr val="336600"/>
                </a:solidFill>
              </a:rPr>
              <a:t>. </a:t>
            </a:r>
            <a:endParaRPr lang="pt-BR" sz="2800" b="1" dirty="0" smtClean="0">
              <a:solidFill>
                <a:srgbClr val="336600"/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3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9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764705"/>
            <a:ext cx="8478180" cy="6091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Grandes  </a:t>
            </a:r>
            <a:r>
              <a:rPr lang="pt-BR" sz="2800" dirty="0">
                <a:solidFill>
                  <a:schemeClr val="tx1"/>
                </a:solidFill>
              </a:rPr>
              <a:t>impactos </a:t>
            </a:r>
            <a:r>
              <a:rPr lang="pt-PT" sz="2800" dirty="0">
                <a:solidFill>
                  <a:schemeClr val="tx1"/>
                </a:solidFill>
              </a:rPr>
              <a:t>sócio-ambientais </a:t>
            </a:r>
            <a:r>
              <a:rPr lang="pt-BR" sz="2800" dirty="0" smtClean="0">
                <a:solidFill>
                  <a:schemeClr val="tx1"/>
                </a:solidFill>
              </a:rPr>
              <a:t>do </a:t>
            </a:r>
            <a:r>
              <a:rPr lang="pt-BR" sz="2800" dirty="0">
                <a:solidFill>
                  <a:schemeClr val="tx1"/>
                </a:solidFill>
              </a:rPr>
              <a:t>chamado deserto verde sobre o bioma da mata </a:t>
            </a:r>
            <a:r>
              <a:rPr lang="pt-BR" sz="2800" dirty="0" smtClean="0">
                <a:solidFill>
                  <a:schemeClr val="tx1"/>
                </a:solidFill>
              </a:rPr>
              <a:t>atlântica: </a:t>
            </a:r>
          </a:p>
          <a:p>
            <a:pPr marL="342900" lvl="0" indent="-342900">
              <a:buFontTx/>
              <a:buChar char="-"/>
            </a:pPr>
            <a:r>
              <a:rPr lang="pt-BR" sz="2200" b="1" dirty="0" smtClean="0">
                <a:solidFill>
                  <a:schemeClr val="tx1"/>
                </a:solidFill>
              </a:rPr>
              <a:t>A </a:t>
            </a:r>
            <a:r>
              <a:rPr lang="pt-PT" sz="2200" b="1" dirty="0">
                <a:solidFill>
                  <a:schemeClr val="tx1"/>
                </a:solidFill>
              </a:rPr>
              <a:t>desertificação das regiões plantadas:</a:t>
            </a:r>
            <a:r>
              <a:rPr lang="pt-PT" sz="2200" dirty="0">
                <a:solidFill>
                  <a:schemeClr val="tx1"/>
                </a:solidFill>
              </a:rPr>
              <a:t> por serem árvores de crescimento rápido, há grande absorção de água, podendo levar ao secamento das nascentes </a:t>
            </a:r>
            <a:endParaRPr lang="pt-PT" sz="2200" dirty="0" smtClean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PT" sz="2200" b="1" dirty="0" smtClean="0">
                <a:solidFill>
                  <a:schemeClr val="tx1"/>
                </a:solidFill>
              </a:rPr>
              <a:t>Prejuízo </a:t>
            </a:r>
            <a:r>
              <a:rPr lang="pt-PT" sz="2200" b="1" dirty="0">
                <a:solidFill>
                  <a:schemeClr val="tx1"/>
                </a:solidFill>
              </a:rPr>
              <a:t>aos solos:</a:t>
            </a:r>
            <a:r>
              <a:rPr lang="pt-PT" sz="2200" dirty="0">
                <a:solidFill>
                  <a:schemeClr val="tx1"/>
                </a:solidFill>
              </a:rPr>
              <a:t> como em toda monocultura, há exaustão dos solos, o que inviabiliza outras culturas. </a:t>
            </a:r>
            <a:endParaRPr lang="pt-PT" sz="2200" dirty="0" smtClean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PT" sz="2200" b="1" dirty="0" smtClean="0">
                <a:solidFill>
                  <a:schemeClr val="tx1"/>
                </a:solidFill>
              </a:rPr>
              <a:t>Redução </a:t>
            </a:r>
            <a:r>
              <a:rPr lang="pt-PT" sz="2200" b="1" dirty="0">
                <a:solidFill>
                  <a:schemeClr val="tx1"/>
                </a:solidFill>
              </a:rPr>
              <a:t>e ou vazio da </a:t>
            </a:r>
            <a:r>
              <a:rPr lang="pt-PT" sz="2200" b="1" dirty="0" smtClean="0">
                <a:solidFill>
                  <a:schemeClr val="tx1"/>
                </a:solidFill>
              </a:rPr>
              <a:t>biodiversidade</a:t>
            </a:r>
            <a:r>
              <a:rPr lang="pt-PT" sz="2200" dirty="0" smtClean="0">
                <a:solidFill>
                  <a:schemeClr val="tx1"/>
                </a:solidFill>
              </a:rPr>
              <a:t> pela destruição </a:t>
            </a:r>
            <a:r>
              <a:rPr lang="pt-PT" sz="2200" dirty="0">
                <a:solidFill>
                  <a:schemeClr val="tx1"/>
                </a:solidFill>
              </a:rPr>
              <a:t>do habitat de muitos </a:t>
            </a:r>
            <a:r>
              <a:rPr lang="pt-PT" sz="2200" dirty="0" smtClean="0">
                <a:solidFill>
                  <a:schemeClr val="tx1"/>
                </a:solidFill>
              </a:rPr>
              <a:t>animais.</a:t>
            </a:r>
            <a:endParaRPr lang="pt-BR" sz="22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PT" sz="2200" b="1" dirty="0" smtClean="0">
                <a:solidFill>
                  <a:schemeClr val="tx1"/>
                </a:solidFill>
              </a:rPr>
              <a:t>Concentração </a:t>
            </a:r>
            <a:r>
              <a:rPr lang="pt-PT" sz="2200" b="1" dirty="0">
                <a:solidFill>
                  <a:schemeClr val="tx1"/>
                </a:solidFill>
              </a:rPr>
              <a:t>de </a:t>
            </a:r>
            <a:r>
              <a:rPr lang="pt-PT" sz="2200" b="1" dirty="0" smtClean="0">
                <a:solidFill>
                  <a:schemeClr val="tx1"/>
                </a:solidFill>
              </a:rPr>
              <a:t>terras com o consequente </a:t>
            </a:r>
            <a:r>
              <a:rPr lang="pt-PT" sz="2200" dirty="0" smtClean="0">
                <a:solidFill>
                  <a:schemeClr val="tx1"/>
                </a:solidFill>
              </a:rPr>
              <a:t>êxodo </a:t>
            </a:r>
            <a:r>
              <a:rPr lang="pt-PT" sz="2200" dirty="0">
                <a:solidFill>
                  <a:schemeClr val="tx1"/>
                </a:solidFill>
              </a:rPr>
              <a:t>rural que, em nosso Estado, leva à litoralização (concentração da população no litoral</a:t>
            </a:r>
            <a:r>
              <a:rPr lang="pt-PT" sz="2200" dirty="0" smtClean="0">
                <a:solidFill>
                  <a:schemeClr val="tx1"/>
                </a:solidFill>
              </a:rPr>
              <a:t>).</a:t>
            </a:r>
            <a:endParaRPr lang="pt-BR" sz="22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PT" sz="2200" b="1" dirty="0" smtClean="0">
                <a:solidFill>
                  <a:schemeClr val="tx1"/>
                </a:solidFill>
              </a:rPr>
              <a:t>Pouca </a:t>
            </a:r>
            <a:r>
              <a:rPr lang="pt-PT" sz="2200" b="1" dirty="0">
                <a:solidFill>
                  <a:schemeClr val="tx1"/>
                </a:solidFill>
              </a:rPr>
              <a:t>geração de empregos:</a:t>
            </a:r>
            <a:r>
              <a:rPr lang="pt-PT" sz="2200" dirty="0">
                <a:solidFill>
                  <a:schemeClr val="tx1"/>
                </a:solidFill>
              </a:rPr>
              <a:t> as monoculturas são altamente mecanizadas</a:t>
            </a:r>
            <a:r>
              <a:rPr lang="pt-PT" sz="2200" dirty="0" smtClean="0">
                <a:solidFill>
                  <a:schemeClr val="tx1"/>
                </a:solidFill>
              </a:rPr>
              <a:t>.</a:t>
            </a:r>
            <a:endParaRPr lang="pt-BR" sz="22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PT" sz="2200" b="1" dirty="0" smtClean="0">
                <a:solidFill>
                  <a:schemeClr val="tx1"/>
                </a:solidFill>
              </a:rPr>
              <a:t>Desmatamento</a:t>
            </a:r>
            <a:r>
              <a:rPr lang="pt-PT" sz="2200" b="1" dirty="0">
                <a:solidFill>
                  <a:schemeClr val="tx1"/>
                </a:solidFill>
              </a:rPr>
              <a:t>:</a:t>
            </a:r>
            <a:r>
              <a:rPr lang="pt-PT" sz="2200" dirty="0">
                <a:solidFill>
                  <a:schemeClr val="tx1"/>
                </a:solidFill>
              </a:rPr>
              <a:t> no Brasil, a associação do eucalipto com o papel celulose e alimentação dos fornos das siderúrgicas tem induzido ao desmatamento.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53988" y="-1"/>
            <a:ext cx="8478180" cy="7647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O deserto verde aniquila a vida do bioma</a:t>
            </a:r>
          </a:p>
        </p:txBody>
      </p:sp>
    </p:spTree>
    <p:extLst>
      <p:ext uri="{BB962C8B-B14F-4D97-AF65-F5344CB8AC3E}">
        <p14:creationId xmlns:p14="http://schemas.microsoft.com/office/powerpoint/2010/main" val="32018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dre Lino\Documents\Picture Package\Mapa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3" y="1052735"/>
            <a:ext cx="4427984" cy="462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dre Lino\Documents\Picture Package\mapa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002" y="944893"/>
            <a:ext cx="5560998" cy="47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Romaria da Terra e das Águas</a:t>
            </a:r>
          </a:p>
          <a:p>
            <a:pPr algn="ctr"/>
            <a:r>
              <a:rPr lang="pt-BR" sz="2800" b="1" dirty="0" smtClean="0"/>
              <a:t>CTG do Tio Preto</a:t>
            </a:r>
          </a:p>
          <a:p>
            <a:pPr algn="ctr"/>
            <a:r>
              <a:rPr lang="pt-BR" sz="2800" b="1" dirty="0" smtClean="0"/>
              <a:t>Pescaria Brava – Paróquia de Capivari de Baixo</a:t>
            </a:r>
            <a:endParaRPr lang="pt-BR" sz="2800" b="1" dirty="0"/>
          </a:p>
        </p:txBody>
      </p:sp>
      <p:sp>
        <p:nvSpPr>
          <p:cNvPr id="5" name="Retângulo 4"/>
          <p:cNvSpPr/>
          <p:nvPr/>
        </p:nvSpPr>
        <p:spPr>
          <a:xfrm>
            <a:off x="-14943" y="5589240"/>
            <a:ext cx="9144000" cy="12687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10 de Setembro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8955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11967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Deus pede que cultivemos e guardemos o jardim do mundo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1196752"/>
            <a:ext cx="8478180" cy="30243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2800" dirty="0" smtClean="0">
              <a:solidFill>
                <a:schemeClr val="tx1"/>
              </a:solidFill>
            </a:endParaRP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O </a:t>
            </a:r>
            <a:r>
              <a:rPr lang="pt-BR" sz="2800" dirty="0">
                <a:solidFill>
                  <a:schemeClr val="tx1"/>
                </a:solidFill>
              </a:rPr>
              <a:t>livro do Gênesis nos convida a “dominar” a terra (cf. </a:t>
            </a:r>
            <a:r>
              <a:rPr lang="pt-BR" sz="2800" dirty="0" err="1">
                <a:solidFill>
                  <a:schemeClr val="tx1"/>
                </a:solidFill>
              </a:rPr>
              <a:t>Gn</a:t>
            </a:r>
            <a:r>
              <a:rPr lang="pt-BR" sz="2800" dirty="0">
                <a:solidFill>
                  <a:schemeClr val="tx1"/>
                </a:solidFill>
              </a:rPr>
              <a:t> 1, 28). Este pedido divino não nos dá o direito à exploração selvagem da natureza, como devastadores e dominadores absolutos sobre as outras criaturas</a:t>
            </a:r>
            <a:r>
              <a:rPr lang="pt-BR" sz="2800" dirty="0" smtClean="0">
                <a:solidFill>
                  <a:schemeClr val="tx1"/>
                </a:solidFill>
              </a:rPr>
              <a:t>.</a:t>
            </a:r>
          </a:p>
          <a:p>
            <a:pPr lvl="0"/>
            <a:endParaRPr lang="pt-BR" sz="2800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pt-BR" sz="2800" b="1" dirty="0" smtClean="0">
                <a:solidFill>
                  <a:srgbClr val="336600"/>
                </a:solidFill>
              </a:rPr>
              <a:t>“</a:t>
            </a:r>
            <a:r>
              <a:rPr lang="pt-BR" sz="2800" b="1" i="1" dirty="0">
                <a:solidFill>
                  <a:srgbClr val="336600"/>
                </a:solidFill>
              </a:rPr>
              <a:t>Cultivar</a:t>
            </a:r>
            <a:r>
              <a:rPr lang="pt-BR" sz="2800" b="1" dirty="0">
                <a:solidFill>
                  <a:srgbClr val="336600"/>
                </a:solidFill>
              </a:rPr>
              <a:t>” quer dizer lavrar ou trabalhar um </a:t>
            </a:r>
            <a:r>
              <a:rPr lang="pt-BR" sz="2800" b="1" dirty="0" smtClean="0">
                <a:solidFill>
                  <a:srgbClr val="336600"/>
                </a:solidFill>
              </a:rPr>
              <a:t>terreno.</a:t>
            </a:r>
          </a:p>
          <a:p>
            <a:pPr marL="457200" indent="-457200">
              <a:buFontTx/>
              <a:buChar char="-"/>
            </a:pPr>
            <a:r>
              <a:rPr lang="pt-BR" sz="2800" b="1" dirty="0" smtClean="0">
                <a:solidFill>
                  <a:srgbClr val="336600"/>
                </a:solidFill>
              </a:rPr>
              <a:t>“</a:t>
            </a:r>
            <a:r>
              <a:rPr lang="pt-BR" sz="2800" b="1" i="1" dirty="0">
                <a:solidFill>
                  <a:srgbClr val="336600"/>
                </a:solidFill>
              </a:rPr>
              <a:t>Guardar</a:t>
            </a:r>
            <a:r>
              <a:rPr lang="pt-BR" sz="2800" b="1" dirty="0">
                <a:solidFill>
                  <a:srgbClr val="336600"/>
                </a:solidFill>
              </a:rPr>
              <a:t>” significa proteger, cuidar, preservar, velar. </a:t>
            </a:r>
            <a:endParaRPr lang="pt-BR" sz="2800" b="1" dirty="0" smtClean="0">
              <a:solidFill>
                <a:srgbClr val="336600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65820" y="4221088"/>
            <a:ext cx="4986300" cy="26025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Isto implica uma relação de reciprocidade responsável entre o ser humano e a natureza. (</a:t>
            </a:r>
            <a:r>
              <a:rPr lang="pt-BR" sz="2800" dirty="0" err="1">
                <a:solidFill>
                  <a:schemeClr val="tx1"/>
                </a:solidFill>
              </a:rPr>
              <a:t>Laudato</a:t>
            </a:r>
            <a:r>
              <a:rPr lang="pt-BR" sz="2800" dirty="0">
                <a:solidFill>
                  <a:schemeClr val="tx1"/>
                </a:solidFill>
              </a:rPr>
              <a:t> Si, 67). </a:t>
            </a:r>
          </a:p>
        </p:txBody>
      </p:sp>
      <p:pic>
        <p:nvPicPr>
          <p:cNvPr id="10" name="Imagem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81128"/>
            <a:ext cx="2520280" cy="22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6855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285750" lvl="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Papa </a:t>
            </a:r>
            <a:r>
              <a:rPr lang="pt-BR" sz="2800" dirty="0">
                <a:solidFill>
                  <a:schemeClr val="tx1"/>
                </a:solidFill>
              </a:rPr>
              <a:t>Francisco destaca a necessidade de uma </a:t>
            </a:r>
            <a:r>
              <a:rPr lang="pt-BR" sz="2800" b="1" dirty="0">
                <a:solidFill>
                  <a:schemeClr val="tx1"/>
                </a:solidFill>
              </a:rPr>
              <a:t>Ecologia </a:t>
            </a:r>
            <a:r>
              <a:rPr lang="pt-BR" sz="2800" b="1" dirty="0" smtClean="0">
                <a:solidFill>
                  <a:schemeClr val="tx1"/>
                </a:solidFill>
              </a:rPr>
              <a:t>Integral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que tenha em conta:</a:t>
            </a:r>
          </a:p>
          <a:p>
            <a:pPr marL="285750" lvl="0" indent="-285750">
              <a:buFontTx/>
              <a:buChar char="-"/>
            </a:pPr>
            <a:r>
              <a:rPr lang="pt-BR" sz="2400" b="1" dirty="0" smtClean="0">
                <a:solidFill>
                  <a:schemeClr val="tx1"/>
                </a:solidFill>
              </a:rPr>
              <a:t>A economia,</a:t>
            </a:r>
            <a:r>
              <a:rPr lang="pt-BR" sz="2400" dirty="0" smtClean="0">
                <a:solidFill>
                  <a:schemeClr val="tx1"/>
                </a:solidFill>
              </a:rPr>
              <a:t> </a:t>
            </a:r>
            <a:r>
              <a:rPr lang="pt-BR" sz="2400" dirty="0">
                <a:solidFill>
                  <a:schemeClr val="tx1"/>
                </a:solidFill>
              </a:rPr>
              <a:t>“... a proteção do meio ambiente deverá constituir parte integrante do processo de desenvolvimento e não poderá ser considerada isoladamente (LS, 141</a:t>
            </a:r>
            <a:r>
              <a:rPr lang="pt-BR" sz="2400" dirty="0" smtClean="0">
                <a:solidFill>
                  <a:schemeClr val="tx1"/>
                </a:solidFill>
              </a:rPr>
              <a:t>).</a:t>
            </a:r>
          </a:p>
          <a:p>
            <a:pPr marL="285750" lvl="0" indent="-285750">
              <a:buFontTx/>
              <a:buChar char="-"/>
            </a:pPr>
            <a:r>
              <a:rPr lang="pt-BR" sz="2400" b="1" dirty="0" smtClean="0">
                <a:solidFill>
                  <a:schemeClr val="tx1"/>
                </a:solidFill>
              </a:rPr>
              <a:t>O Social</a:t>
            </a:r>
            <a:r>
              <a:rPr lang="pt-BR" sz="2400" dirty="0" smtClean="0">
                <a:solidFill>
                  <a:schemeClr val="tx1"/>
                </a:solidFill>
              </a:rPr>
              <a:t>, </a:t>
            </a:r>
            <a:r>
              <a:rPr lang="pt-BR" sz="2400" dirty="0">
                <a:solidFill>
                  <a:schemeClr val="tx1"/>
                </a:solidFill>
              </a:rPr>
              <a:t>“... a análise dos problemas ambientais é inseparável da análise dos contextos humanos, familiares, laborais, </a:t>
            </a:r>
            <a:r>
              <a:rPr lang="pt-BR" sz="2400" dirty="0" smtClean="0">
                <a:solidFill>
                  <a:schemeClr val="tx1"/>
                </a:solidFill>
              </a:rPr>
              <a:t>urbanos...” </a:t>
            </a:r>
            <a:r>
              <a:rPr lang="pt-BR" sz="2400" dirty="0">
                <a:solidFill>
                  <a:schemeClr val="tx1"/>
                </a:solidFill>
              </a:rPr>
              <a:t>(LS, </a:t>
            </a:r>
            <a:r>
              <a:rPr lang="pt-BR" sz="2400" dirty="0" smtClean="0">
                <a:solidFill>
                  <a:schemeClr val="tx1"/>
                </a:solidFill>
              </a:rPr>
              <a:t>141)</a:t>
            </a:r>
          </a:p>
          <a:p>
            <a:pPr marL="285750" lvl="0" indent="-285750">
              <a:buFontTx/>
              <a:buChar char="-"/>
            </a:pPr>
            <a:r>
              <a:rPr lang="pt-BR" sz="2400" b="1" dirty="0" smtClean="0">
                <a:solidFill>
                  <a:schemeClr val="tx1"/>
                </a:solidFill>
              </a:rPr>
              <a:t>A Cultura,</a:t>
            </a:r>
            <a:r>
              <a:rPr lang="pt-BR" sz="2400" dirty="0" smtClean="0">
                <a:solidFill>
                  <a:schemeClr val="tx1"/>
                </a:solidFill>
              </a:rPr>
              <a:t> </a:t>
            </a:r>
            <a:r>
              <a:rPr lang="pt-BR" sz="2400" dirty="0">
                <a:solidFill>
                  <a:schemeClr val="tx1"/>
                </a:solidFill>
              </a:rPr>
              <a:t>“muitas formas de intensa exploração e degradação do meio ambiente </a:t>
            </a:r>
            <a:r>
              <a:rPr lang="pt-BR" sz="2400" dirty="0" smtClean="0">
                <a:solidFill>
                  <a:schemeClr val="tx1"/>
                </a:solidFill>
              </a:rPr>
              <a:t>influenciam o modo </a:t>
            </a:r>
            <a:r>
              <a:rPr lang="pt-BR" sz="2400" dirty="0">
                <a:solidFill>
                  <a:schemeClr val="tx1"/>
                </a:solidFill>
              </a:rPr>
              <a:t>de viver (...). O desaparecimento de uma cultura pode ser tanto ou mais grave do que o desaparecimento de espécie de animal ou vegetal”. (LS, 145</a:t>
            </a:r>
            <a:r>
              <a:rPr lang="pt-BR" sz="2400" dirty="0" smtClean="0">
                <a:solidFill>
                  <a:schemeClr val="tx1"/>
                </a:solidFill>
              </a:rPr>
              <a:t>).</a:t>
            </a:r>
          </a:p>
          <a:p>
            <a:pPr marL="285750" lvl="0" indent="-285750">
              <a:buFontTx/>
              <a:buChar char="-"/>
            </a:pPr>
            <a:r>
              <a:rPr lang="pt-BR" sz="2400" b="1" dirty="0" smtClean="0">
                <a:solidFill>
                  <a:schemeClr val="tx1"/>
                </a:solidFill>
              </a:rPr>
              <a:t>A vida </a:t>
            </a:r>
            <a:r>
              <a:rPr lang="pt-BR" sz="2400" b="1" dirty="0">
                <a:solidFill>
                  <a:schemeClr val="tx1"/>
                </a:solidFill>
              </a:rPr>
              <a:t>Cotidiana </a:t>
            </a:r>
            <a:r>
              <a:rPr lang="pt-BR" sz="2400" dirty="0">
                <a:solidFill>
                  <a:schemeClr val="tx1"/>
                </a:solidFill>
              </a:rPr>
              <a:t>“o autêntico progresso será aquele que produz uma melhoria global na qualidade de vida </a:t>
            </a:r>
            <a:r>
              <a:rPr lang="pt-BR" sz="2400" dirty="0" smtClean="0">
                <a:solidFill>
                  <a:schemeClr val="tx1"/>
                </a:solidFill>
              </a:rPr>
              <a:t>humana”. </a:t>
            </a:r>
            <a:r>
              <a:rPr lang="pt-BR" sz="2400" dirty="0">
                <a:solidFill>
                  <a:schemeClr val="tx1"/>
                </a:solidFill>
              </a:rPr>
              <a:t>(LS, 147).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algn="just">
              <a:spcAft>
                <a:spcPts val="600"/>
              </a:spcAft>
            </a:pP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21177"/>
            <a:ext cx="8478180" cy="7435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Uma ecologia </a:t>
            </a:r>
            <a:r>
              <a:rPr lang="pt-BR" sz="3200" b="1" dirty="0" smtClean="0">
                <a:solidFill>
                  <a:schemeClr val="tx1"/>
                </a:solidFill>
              </a:rPr>
              <a:t>integral</a:t>
            </a:r>
            <a:endParaRPr lang="pt-B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6855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As organizações </a:t>
            </a:r>
            <a:r>
              <a:rPr lang="pt-BR" sz="2800" dirty="0">
                <a:solidFill>
                  <a:schemeClr val="tx1"/>
                </a:solidFill>
              </a:rPr>
              <a:t>sociais, movimentos populares e entidades, as pastorais sociais, </a:t>
            </a:r>
            <a:r>
              <a:rPr lang="pt-BR" sz="2800" dirty="0" smtClean="0">
                <a:solidFill>
                  <a:schemeClr val="tx1"/>
                </a:solidFill>
              </a:rPr>
              <a:t>que </a:t>
            </a:r>
            <a:r>
              <a:rPr lang="pt-BR" sz="2800" dirty="0">
                <a:solidFill>
                  <a:schemeClr val="tx1"/>
                </a:solidFill>
              </a:rPr>
              <a:t>vem defendendo a vida, nas várias instâncias em que ela é ameaçada pelo modelo econômico em desenvolvimento.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A </a:t>
            </a:r>
            <a:r>
              <a:rPr lang="pt-BR" sz="2800" dirty="0">
                <a:solidFill>
                  <a:schemeClr val="tx1"/>
                </a:solidFill>
              </a:rPr>
              <a:t>resistência dos povos originários, os </a:t>
            </a:r>
            <a:r>
              <a:rPr lang="pt-BR" sz="2800" dirty="0" smtClean="0">
                <a:solidFill>
                  <a:schemeClr val="tx1"/>
                </a:solidFill>
              </a:rPr>
              <a:t>indígenas, </a:t>
            </a:r>
            <a:r>
              <a:rPr lang="pt-BR" sz="2800" dirty="0">
                <a:solidFill>
                  <a:schemeClr val="tx1"/>
                </a:solidFill>
              </a:rPr>
              <a:t>que com sua forma de vida interligada com a natureza nos ensina como cuidar.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Os </a:t>
            </a:r>
            <a:r>
              <a:rPr lang="pt-BR" sz="2800" dirty="0">
                <a:solidFill>
                  <a:schemeClr val="tx1"/>
                </a:solidFill>
              </a:rPr>
              <a:t>negros e caboclos, que, em nome do lucro e da ganância do mercado e do capital, perderam suas terras, sua cultura, seu habitat, suas relações sociais, sua religiosidade, e que continuam sendo sinais de esperança e de resistência</a:t>
            </a:r>
            <a:r>
              <a:rPr lang="pt-BR" sz="2000" dirty="0" smtClean="0">
                <a:solidFill>
                  <a:schemeClr val="tx1"/>
                </a:solidFill>
              </a:rPr>
              <a:t>.</a:t>
            </a:r>
            <a:endParaRPr lang="pt-BR" sz="2000" b="1" dirty="0" smtClean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2 – </a:t>
            </a:r>
            <a:r>
              <a:rPr lang="pt-BR" sz="2800" b="1" dirty="0" smtClean="0">
                <a:solidFill>
                  <a:schemeClr val="bg1"/>
                </a:solidFill>
              </a:rPr>
              <a:t>Mata Atlântica e o deserto verde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21177"/>
            <a:ext cx="8478180" cy="7435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Guardiões do bioma Mata Atlântica</a:t>
            </a:r>
          </a:p>
        </p:txBody>
      </p:sp>
    </p:spTree>
    <p:extLst>
      <p:ext uri="{BB962C8B-B14F-4D97-AF65-F5344CB8AC3E}">
        <p14:creationId xmlns:p14="http://schemas.microsoft.com/office/powerpoint/2010/main" val="32018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3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Santa Catarina, um estado rico em águas, mas...</a:t>
            </a:r>
            <a:endParaRPr lang="pt-BR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7647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Estado rico em águas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3 – </a:t>
            </a:r>
            <a:r>
              <a:rPr lang="pt-BR" sz="2800" b="1" dirty="0" smtClean="0">
                <a:solidFill>
                  <a:schemeClr val="bg1"/>
                </a:solidFill>
              </a:rPr>
              <a:t>SC, um estado rico em águas, mas...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764705"/>
            <a:ext cx="8478180" cy="10801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SC, estado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rico em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águas superficiais (rios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, lagos e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lagoas) e subterrâneas (Aquífero Guarani). 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427984" y="1844824"/>
            <a:ext cx="4716016" cy="49431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Os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rios que drenam o território estadual de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SC integram o sistema de vertentes do atlântico e o sistema de vertentes do interior.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O Aquífero Guarani é uma imensa reserva de água subterrânea que contempla quatro países – Uruguai, Argentina, Paraguai e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Brasil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Imagem 10" descr="Resultado de imagem para bacia do rio tubarão e complexo laguna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1820618"/>
            <a:ext cx="3762164" cy="240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1" y="3211007"/>
            <a:ext cx="2466020" cy="364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3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3 – </a:t>
            </a:r>
            <a:r>
              <a:rPr lang="pt-BR" sz="2800" b="1" dirty="0" smtClean="0">
                <a:solidFill>
                  <a:schemeClr val="bg1"/>
                </a:solidFill>
              </a:rPr>
              <a:t>SC, um estado rico em águas, mas...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08526" y="836712"/>
            <a:ext cx="8478180" cy="3180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Em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Santa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Catarina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só 17,03% da população catarinense é beneficiada com a coleta do esgoto sanitário e deste total coletado, somente 21,88% recebe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tratamento.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Mais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de 660 milhões de litros de esgoto estão sendo lançados diariamente na natureza sem o devido tratamento (mais de 40 mil caminhões limpa fossa de esgoto sem tratamento por dia).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08526" y="3841894"/>
            <a:ext cx="5040560" cy="29926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Outras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formas de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poluição são os  dejetos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animais,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os resíduos da extração mineral, agrotóxicos...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Muito lixo produzido também acaba indo para rios e lagoas 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  <a:p>
            <a:pPr lvl="0"/>
            <a:endParaRPr lang="pt-BR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Imagem 9" descr="poluicao rios e mar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086" y="4019159"/>
            <a:ext cx="3376118" cy="2815394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665820" y="0"/>
            <a:ext cx="8478180" cy="9807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As águas abundantes poderão tornar-se </a:t>
            </a:r>
            <a:r>
              <a:rPr lang="pt-BR" sz="3200" b="1" dirty="0" smtClean="0">
                <a:solidFill>
                  <a:schemeClr val="tx1"/>
                </a:solidFill>
              </a:rPr>
              <a:t>escassas</a:t>
            </a:r>
            <a:endParaRPr lang="pt-B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1052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3000" b="1" dirty="0">
                <a:solidFill>
                  <a:schemeClr val="tx1"/>
                </a:solidFill>
              </a:rPr>
              <a:t>Questão da água, um clamor do papa em favor dos </a:t>
            </a:r>
            <a:r>
              <a:rPr lang="pt-BR" sz="3000" b="1" dirty="0" smtClean="0">
                <a:solidFill>
                  <a:schemeClr val="tx1"/>
                </a:solidFill>
              </a:rPr>
              <a:t>pobres (LS 29-30)</a:t>
            </a:r>
            <a:endParaRPr lang="pt-BR" sz="3000" b="1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3 – </a:t>
            </a:r>
            <a:r>
              <a:rPr lang="pt-BR" sz="2800" b="1" dirty="0" smtClean="0">
                <a:solidFill>
                  <a:schemeClr val="bg1"/>
                </a:solidFill>
              </a:rPr>
              <a:t>SC, um estado rico em águas, mas...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1052736"/>
            <a:ext cx="8478180" cy="2448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Um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problema particularmente sério é o da qualidade da água disponível para os pobres, que diariamente ceifa muitas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vidas...</a:t>
            </a: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acesso à água potável e segura é um direito humano essencial, fundamental e </a:t>
            </a:r>
            <a:r>
              <a:rPr lang="pt-BR" sz="2800" dirty="0" smtClean="0">
                <a:solidFill>
                  <a:schemeClr val="tx2">
                    <a:lumMod val="50000"/>
                  </a:schemeClr>
                </a:solidFill>
              </a:rPr>
              <a:t>universal...</a:t>
            </a:r>
          </a:p>
        </p:txBody>
      </p:sp>
      <p:pic>
        <p:nvPicPr>
          <p:cNvPr id="2052" name="Picture 4" descr="Resultado de imagem para água para os pob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454" y="3427864"/>
            <a:ext cx="4863546" cy="34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65820" y="3501007"/>
            <a:ext cx="3614634" cy="3333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</a:rPr>
              <a:t>Este mundo tem uma grave dívida social para com os pobres que não têm acesso à água potável; negar-lhe a água é negar-lhe a vida.</a:t>
            </a:r>
          </a:p>
        </p:txBody>
      </p:sp>
    </p:spTree>
    <p:extLst>
      <p:ext uri="{BB962C8B-B14F-4D97-AF65-F5344CB8AC3E}">
        <p14:creationId xmlns:p14="http://schemas.microsoft.com/office/powerpoint/2010/main" val="362779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1488"/>
            <a:ext cx="665820" cy="68360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3 – </a:t>
            </a:r>
            <a:r>
              <a:rPr lang="pt-BR" sz="2800" b="1" dirty="0" smtClean="0">
                <a:solidFill>
                  <a:schemeClr val="bg1"/>
                </a:solidFill>
              </a:rPr>
              <a:t>SC, um estado rico em águas, mas...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Resultado de imagem para cuidar da natur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92" y="492029"/>
            <a:ext cx="8513137" cy="634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5820" y="710809"/>
            <a:ext cx="8478180" cy="228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Para </a:t>
            </a:r>
            <a:r>
              <a:rPr lang="pt-BR" sz="2800" b="1" dirty="0">
                <a:solidFill>
                  <a:srgbClr val="FFFF00"/>
                </a:solidFill>
              </a:rPr>
              <a:t>combater a poluição das águas, é preciso intensificar as campanhas de conscientização ambiental, promover medidas de controle e fiscalização, além de </a:t>
            </a:r>
            <a:r>
              <a:rPr lang="pt-BR" sz="2800" b="1" dirty="0" smtClean="0">
                <a:solidFill>
                  <a:srgbClr val="FFFF00"/>
                </a:solidFill>
              </a:rPr>
              <a:t>cada um fazer a sua parte</a:t>
            </a:r>
          </a:p>
          <a:p>
            <a:pPr marL="457200" indent="-457200">
              <a:buFontTx/>
              <a:buChar char="-"/>
            </a:pPr>
            <a:endParaRPr lang="pt-BR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22954" y="5455128"/>
            <a:ext cx="8485753" cy="13692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BR" sz="2800" b="1" dirty="0" smtClean="0">
                <a:solidFill>
                  <a:srgbClr val="0000FF"/>
                </a:solidFill>
              </a:rPr>
              <a:t>- Acompanhar </a:t>
            </a:r>
            <a:r>
              <a:rPr lang="pt-BR" sz="2800" b="1" dirty="0">
                <a:solidFill>
                  <a:srgbClr val="0000FF"/>
                </a:solidFill>
              </a:rPr>
              <a:t>o serviço público de saneamento básico</a:t>
            </a:r>
          </a:p>
          <a:p>
            <a:pPr lvl="0">
              <a:spcAft>
                <a:spcPts val="600"/>
              </a:spcAft>
            </a:pPr>
            <a:r>
              <a:rPr lang="pt-BR" sz="2800" b="1" dirty="0" smtClean="0">
                <a:solidFill>
                  <a:srgbClr val="0000FF"/>
                </a:solidFill>
              </a:rPr>
              <a:t>- Educar </a:t>
            </a:r>
            <a:r>
              <a:rPr lang="pt-BR" sz="2800" b="1" dirty="0">
                <a:solidFill>
                  <a:srgbClr val="0000FF"/>
                </a:solidFill>
              </a:rPr>
              <a:t>para o cuidado da Casa Comum</a:t>
            </a:r>
          </a:p>
          <a:p>
            <a:pPr>
              <a:spcAft>
                <a:spcPts val="600"/>
              </a:spcAft>
            </a:pPr>
            <a:r>
              <a:rPr lang="pt-BR" sz="2800" b="1" dirty="0" smtClean="0">
                <a:solidFill>
                  <a:srgbClr val="0000FF"/>
                </a:solidFill>
              </a:rPr>
              <a:t>- Assumir </a:t>
            </a:r>
            <a:r>
              <a:rPr lang="pt-BR" sz="2800" b="1" dirty="0">
                <a:solidFill>
                  <a:srgbClr val="0000FF"/>
                </a:solidFill>
              </a:rPr>
              <a:t>um novo modo de vida</a:t>
            </a:r>
          </a:p>
        </p:txBody>
      </p:sp>
      <p:sp>
        <p:nvSpPr>
          <p:cNvPr id="7" name="Retângulo 6"/>
          <p:cNvSpPr/>
          <p:nvPr/>
        </p:nvSpPr>
        <p:spPr>
          <a:xfrm>
            <a:off x="630864" y="-1488"/>
            <a:ext cx="8513136" cy="6926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Cuidar é compromisso nosso</a:t>
            </a:r>
          </a:p>
        </p:txBody>
      </p:sp>
    </p:spTree>
    <p:extLst>
      <p:ext uri="{BB962C8B-B14F-4D97-AF65-F5344CB8AC3E}">
        <p14:creationId xmlns:p14="http://schemas.microsoft.com/office/powerpoint/2010/main" val="311713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4</a:t>
            </a:r>
            <a:endParaRPr lang="pt-BR" sz="2000" b="1" dirty="0" smtClean="0">
              <a:solidFill>
                <a:schemeClr val="bg1"/>
              </a:solidFill>
            </a:endParaRP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Agressão Planejada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Carvão – </a:t>
            </a:r>
            <a:r>
              <a:rPr lang="pt-BR" sz="3200" b="1" dirty="0" err="1" smtClean="0">
                <a:solidFill>
                  <a:schemeClr val="bg1"/>
                </a:solidFill>
              </a:rPr>
              <a:t>Fosfateira</a:t>
            </a:r>
            <a:r>
              <a:rPr lang="pt-BR" sz="3200" b="1" dirty="0" smtClean="0">
                <a:solidFill>
                  <a:schemeClr val="bg1"/>
                </a:solidFill>
              </a:rPr>
              <a:t>- </a:t>
            </a:r>
            <a:r>
              <a:rPr lang="pt-BR" sz="3200" b="1" dirty="0" err="1" smtClean="0">
                <a:solidFill>
                  <a:schemeClr val="bg1"/>
                </a:solidFill>
              </a:rPr>
              <a:t>Fracking</a:t>
            </a:r>
            <a:endParaRPr lang="pt-BR" sz="32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" y="0"/>
            <a:ext cx="9186156" cy="686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0"/>
            <a:ext cx="66582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4 – </a:t>
            </a:r>
            <a:r>
              <a:rPr lang="pt-BR" sz="2800" b="1" dirty="0" smtClean="0">
                <a:solidFill>
                  <a:schemeClr val="bg1"/>
                </a:solidFill>
              </a:rPr>
              <a:t>Agressão Planejada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7436" y="3789040"/>
            <a:ext cx="8478180" cy="2922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0" indent="-457200" algn="r">
              <a:buFont typeface="Courier New" panose="02070309020205020404" pitchFamily="49" charset="0"/>
              <a:buChar char="o"/>
            </a:pPr>
            <a:r>
              <a:rPr lang="pt-BR" sz="2400" b="1" dirty="0" smtClean="0">
                <a:solidFill>
                  <a:srgbClr val="C00000"/>
                </a:solidFill>
              </a:rPr>
              <a:t>Dois </a:t>
            </a:r>
            <a:r>
              <a:rPr lang="pt-BR" sz="2400" b="1" dirty="0">
                <a:solidFill>
                  <a:srgbClr val="C00000"/>
                </a:solidFill>
              </a:rPr>
              <a:t>terços dos rios e córregos da região apresentam </a:t>
            </a:r>
            <a:r>
              <a:rPr lang="pt-BR" sz="2400" b="1" dirty="0" smtClean="0">
                <a:solidFill>
                  <a:srgbClr val="C00000"/>
                </a:solidFill>
              </a:rPr>
              <a:t>grau elevadíssimo de acidez e </a:t>
            </a:r>
            <a:r>
              <a:rPr lang="pt-BR" sz="2400" b="1" dirty="0">
                <a:solidFill>
                  <a:srgbClr val="C00000"/>
                </a:solidFill>
              </a:rPr>
              <a:t>altas concentrações de metais pesados e sulfatos</a:t>
            </a:r>
            <a:r>
              <a:rPr lang="pt-BR" sz="2400" b="1" dirty="0" smtClean="0">
                <a:solidFill>
                  <a:srgbClr val="C00000"/>
                </a:solidFill>
              </a:rPr>
              <a:t>;</a:t>
            </a:r>
          </a:p>
          <a:p>
            <a:pPr marL="457200" lvl="0" indent="-457200" algn="r">
              <a:buFont typeface="Courier New" panose="02070309020205020404" pitchFamily="49" charset="0"/>
              <a:buChar char="o"/>
            </a:pPr>
            <a:r>
              <a:rPr lang="pt-BR" sz="2400" b="1" dirty="0" smtClean="0">
                <a:solidFill>
                  <a:srgbClr val="C00000"/>
                </a:solidFill>
              </a:rPr>
              <a:t>Além da degradação da água e do solo, o </a:t>
            </a:r>
            <a:r>
              <a:rPr lang="pt-BR" sz="2400" b="1" dirty="0">
                <a:solidFill>
                  <a:srgbClr val="C00000"/>
                </a:solidFill>
              </a:rPr>
              <a:t>uso do carvão mineral na geração de energia em usinas termoelétrica </a:t>
            </a:r>
            <a:r>
              <a:rPr lang="pt-BR" sz="2400" b="1" dirty="0" smtClean="0">
                <a:solidFill>
                  <a:srgbClr val="C00000"/>
                </a:solidFill>
              </a:rPr>
              <a:t>emite grande volume de gás </a:t>
            </a:r>
            <a:r>
              <a:rPr lang="pt-BR" sz="2400" b="1" dirty="0">
                <a:solidFill>
                  <a:srgbClr val="C00000"/>
                </a:solidFill>
              </a:rPr>
              <a:t>carbônico, o CO</a:t>
            </a:r>
            <a:r>
              <a:rPr lang="pt-BR" sz="2400" b="1" baseline="-25000" dirty="0">
                <a:solidFill>
                  <a:srgbClr val="C00000"/>
                </a:solidFill>
              </a:rPr>
              <a:t>2</a:t>
            </a:r>
            <a:r>
              <a:rPr lang="pt-BR" sz="2400" b="1" dirty="0">
                <a:solidFill>
                  <a:srgbClr val="C00000"/>
                </a:solidFill>
              </a:rPr>
              <a:t>, denominado gás de efeito estufa, principal responsável pelas mudanças </a:t>
            </a:r>
            <a:r>
              <a:rPr lang="pt-BR" sz="2400" b="1" dirty="0" smtClean="0">
                <a:solidFill>
                  <a:srgbClr val="C00000"/>
                </a:solidFill>
              </a:rPr>
              <a:t>climáticas</a:t>
            </a:r>
            <a:r>
              <a:rPr lang="pt-BR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pt-BR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483768" y="0"/>
            <a:ext cx="6702388" cy="7435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degradação ambiental – </a:t>
            </a:r>
            <a:r>
              <a:rPr lang="pt-B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carvão</a:t>
            </a:r>
          </a:p>
        </p:txBody>
      </p:sp>
    </p:spTree>
    <p:extLst>
      <p:ext uri="{BB962C8B-B14F-4D97-AF65-F5344CB8AC3E}">
        <p14:creationId xmlns:p14="http://schemas.microsoft.com/office/powerpoint/2010/main" val="2989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55776" y="404664"/>
            <a:ext cx="64807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i="1" dirty="0" smtClean="0">
                <a:solidFill>
                  <a:srgbClr val="C00000"/>
                </a:solidFill>
              </a:rPr>
              <a:t>Esboço da Programação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2483768" y="1196212"/>
            <a:ext cx="122413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06h00</a:t>
            </a:r>
          </a:p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08h30</a:t>
            </a:r>
          </a:p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09h30</a:t>
            </a:r>
          </a:p>
          <a:p>
            <a:pPr algn="just"/>
            <a:endParaRPr lang="pt-BR" sz="4400" b="1" i="1" dirty="0">
              <a:solidFill>
                <a:srgbClr val="335B3D"/>
              </a:solidFill>
            </a:endParaRPr>
          </a:p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11h00</a:t>
            </a:r>
          </a:p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12h30</a:t>
            </a:r>
          </a:p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14h00</a:t>
            </a:r>
          </a:p>
          <a:p>
            <a:pPr algn="just"/>
            <a:endParaRPr lang="pt-BR" sz="2800" b="1" i="1" dirty="0" smtClean="0">
              <a:solidFill>
                <a:srgbClr val="335B3D"/>
              </a:solidFill>
            </a:endParaRPr>
          </a:p>
          <a:p>
            <a:pPr algn="just"/>
            <a:r>
              <a:rPr lang="pt-BR" sz="2800" b="1" i="1" dirty="0" smtClean="0">
                <a:solidFill>
                  <a:srgbClr val="335B3D"/>
                </a:solidFill>
              </a:rPr>
              <a:t>15h30</a:t>
            </a:r>
          </a:p>
        </p:txBody>
      </p:sp>
      <p:sp>
        <p:nvSpPr>
          <p:cNvPr id="6" name="Retângulo 5"/>
          <p:cNvSpPr/>
          <p:nvPr/>
        </p:nvSpPr>
        <p:spPr>
          <a:xfrm>
            <a:off x="3707904" y="1251193"/>
            <a:ext cx="5328591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Acolhida feita pelos jovens</a:t>
            </a:r>
            <a:endParaRPr lang="pt-BR" sz="2400" b="1" i="1" dirty="0">
              <a:solidFill>
                <a:srgbClr val="335B3D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Celebração de Acolhida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Concentração (desenvolvimento do tema através de falas, coreografias, danças, encenações...)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Celebração Eucarística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Intervalo para almoço</a:t>
            </a:r>
          </a:p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Caminhada (três paradas, plantação de mudas e da Cruz da Romaria)</a:t>
            </a:r>
            <a:endParaRPr lang="pt-BR" sz="2400" b="1" i="1" dirty="0">
              <a:solidFill>
                <a:srgbClr val="335B3D"/>
              </a:solidFill>
              <a:latin typeface="Arial Narrow" panose="020B0606020202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b="1" i="1" dirty="0" smtClean="0">
                <a:solidFill>
                  <a:srgbClr val="335B3D"/>
                </a:solidFill>
                <a:latin typeface="Arial Narrow" panose="020B0606020202030204" pitchFamily="34" charset="0"/>
              </a:rPr>
              <a:t>Distribuição de sementes/mudas e bênção do envio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475656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" y="1628800"/>
            <a:ext cx="2513523" cy="33513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547664" y="5952480"/>
            <a:ext cx="7488831" cy="788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srgbClr val="003300"/>
                </a:solidFill>
              </a:rPr>
              <a:t>Na véspera, acampamento jovem no local da Romaria</a:t>
            </a:r>
            <a:endParaRPr lang="pt-BR" sz="32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1"/>
            <a:ext cx="8478180" cy="7647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Mais ameaças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4 – </a:t>
            </a:r>
            <a:r>
              <a:rPr lang="pt-BR" sz="2800" b="1" dirty="0" smtClean="0">
                <a:solidFill>
                  <a:schemeClr val="bg1"/>
                </a:solidFill>
              </a:rPr>
              <a:t>Agressão Planejada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764705"/>
            <a:ext cx="8478180" cy="6091026"/>
          </a:xfrm>
          <a:prstGeom prst="rect">
            <a:avLst/>
          </a:prstGeom>
          <a:solidFill>
            <a:srgbClr val="F2E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região, mesmo ainda não tendo se recuperado dos danos ambientais causados pela atividade carbonífera,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já tem que se deparar com os riscos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possível implantação de uma mina de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fosfato em Anitápolis . Há também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ameaça potencial da adoção da técnica de </a:t>
            </a:r>
            <a:r>
              <a:rPr lang="pt-BR" sz="2800" i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fracking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extração do xisto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SC.</a:t>
            </a:r>
          </a:p>
          <a:p>
            <a:pPr algn="just">
              <a:spcAft>
                <a:spcPts val="600"/>
              </a:spcAft>
            </a:pPr>
            <a:endParaRPr lang="pt-BR" sz="16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método </a:t>
            </a:r>
            <a:r>
              <a:rPr lang="pt-BR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fracking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consiste em injetar, 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 pressão, através 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 tubulações, uma mistura imensa de água, areia e solventes 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químicos. São usados 600 tipos de produtos químicos, 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incluindo substâncias cancerígenas tais como urânio, mercúrio, metanol, rádio e muitos 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outros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podem contaminar </a:t>
            </a:r>
            <a:r>
              <a:rPr lang="pt-BR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as águas subterrâneas em torno do local da </a:t>
            </a:r>
            <a:r>
              <a:rPr lang="pt-BR" sz="28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mineração.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Seta para baixo 1"/>
          <p:cNvSpPr/>
          <p:nvPr/>
        </p:nvSpPr>
        <p:spPr>
          <a:xfrm>
            <a:off x="4644008" y="3432849"/>
            <a:ext cx="1224136" cy="382353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1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1196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crise </a:t>
            </a:r>
            <a:r>
              <a:rPr lang="pt-BR" sz="3200" b="1" dirty="0" err="1" smtClean="0">
                <a:solidFill>
                  <a:schemeClr val="tx1"/>
                </a:solidFill>
              </a:rPr>
              <a:t>socioecológica</a:t>
            </a:r>
            <a:r>
              <a:rPr lang="pt-BR" sz="3200" b="1" dirty="0" smtClean="0">
                <a:solidFill>
                  <a:schemeClr val="tx1"/>
                </a:solidFill>
              </a:rPr>
              <a:t> em escala planetária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4 – </a:t>
            </a:r>
            <a:r>
              <a:rPr lang="pt-BR" sz="2800" b="1" dirty="0" smtClean="0">
                <a:solidFill>
                  <a:schemeClr val="bg1"/>
                </a:solidFill>
              </a:rPr>
              <a:t>Agressão Planejada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1217929"/>
            <a:ext cx="8478180" cy="5637801"/>
          </a:xfrm>
          <a:prstGeom prst="rect">
            <a:avLst/>
          </a:prstGeom>
          <a:solidFill>
            <a:srgbClr val="F2E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formas de produção e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hábitos de consumo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 sociedade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atual se dão de forma insustentável;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crescimento populacional exerce forte pressão sobre os limitados recursos do planeta;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Torna-se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cada vez mais urgente e necessária uma mudança de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paradigmas: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formas de organização da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sociedade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pt-BR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novas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formas de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produção,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partir do uso dos recursos naturais (entre eles os minerais) de forma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racional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pt-BR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uso de nova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matriz energética, com base em recursos renováveis, tais como a energia solar e eólica. </a:t>
            </a:r>
          </a:p>
        </p:txBody>
      </p:sp>
    </p:spTree>
    <p:extLst>
      <p:ext uri="{BB962C8B-B14F-4D97-AF65-F5344CB8AC3E}">
        <p14:creationId xmlns:p14="http://schemas.microsoft.com/office/powerpoint/2010/main" val="24261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4 – </a:t>
            </a:r>
            <a:r>
              <a:rPr lang="pt-BR" sz="2800" b="1" dirty="0" smtClean="0">
                <a:solidFill>
                  <a:schemeClr val="bg1"/>
                </a:solidFill>
              </a:rPr>
              <a:t>Agressão Planejada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53921" y="1268761"/>
            <a:ext cx="8478180" cy="1296144"/>
          </a:xfrm>
          <a:prstGeom prst="rect">
            <a:avLst/>
          </a:prstGeom>
          <a:solidFill>
            <a:srgbClr val="F2E5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Os recursos minerais são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renováveis. S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racional aproveitamento  deve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 conduzido de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forma a causar o menor impacto ambiental possível;</a:t>
            </a:r>
          </a:p>
        </p:txBody>
      </p:sp>
      <p:pic>
        <p:nvPicPr>
          <p:cNvPr id="1029" name="Picture 5" descr="C:\Users\Padre Lino\Desktop\Captur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38" y="2658776"/>
            <a:ext cx="5364163" cy="41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639856" y="0"/>
            <a:ext cx="8504143" cy="1268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Impacto da atividade da mineração é maior que o benefício</a:t>
            </a:r>
          </a:p>
        </p:txBody>
      </p:sp>
      <p:sp>
        <p:nvSpPr>
          <p:cNvPr id="2" name="Retângulo 1"/>
          <p:cNvSpPr/>
          <p:nvPr/>
        </p:nvSpPr>
        <p:spPr>
          <a:xfrm>
            <a:off x="665819" y="2658775"/>
            <a:ext cx="846628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Principais impactos ambientais  causados pelas atividades de mineração: morte da vegetação, perda da biodiversidade, contaminação das </a:t>
            </a:r>
            <a:endParaRPr lang="pt-B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águas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solos, rebaixamento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</a:t>
            </a:r>
          </a:p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lençol freático e secagem de </a:t>
            </a:r>
            <a:endParaRPr lang="pt-B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poços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nascentes, </a:t>
            </a:r>
            <a:endParaRPr lang="pt-B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processos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erosivos, </a:t>
            </a:r>
            <a:endParaRPr lang="pt-B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poluição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atmosférica </a:t>
            </a:r>
            <a:endParaRPr lang="pt-B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com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imissão de gases </a:t>
            </a:r>
            <a:endParaRPr lang="pt-B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de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efeito estufa, entre 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outros </a:t>
            </a:r>
            <a:r>
              <a:rPr lang="pt-BR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impactos</a:t>
            </a:r>
            <a:r>
              <a:rPr lang="pt-B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pt-BR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10527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Pontos para reflexão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4 – </a:t>
            </a:r>
            <a:r>
              <a:rPr lang="pt-BR" sz="2800" b="1" dirty="0" smtClean="0">
                <a:solidFill>
                  <a:schemeClr val="bg1"/>
                </a:solidFill>
              </a:rPr>
              <a:t>Agressão Planejada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71600" y="1196752"/>
            <a:ext cx="8172400" cy="563780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700" dirty="0" smtClean="0">
                <a:solidFill>
                  <a:schemeClr val="bg1"/>
                </a:solidFill>
              </a:rPr>
              <a:t>As </a:t>
            </a:r>
            <a:r>
              <a:rPr lang="pt-BR" sz="2700" dirty="0">
                <a:solidFill>
                  <a:schemeClr val="bg1"/>
                </a:solidFill>
              </a:rPr>
              <a:t>mudanças climáticas são uma evidência do modelo insustentável em que estão fundamentadas as formas de produção e consumo da sociedade atual</a:t>
            </a:r>
            <a:r>
              <a:rPr lang="pt-BR" sz="2700" dirty="0" smtClean="0">
                <a:solidFill>
                  <a:schemeClr val="bg1"/>
                </a:solidFill>
              </a:rPr>
              <a:t>;</a:t>
            </a:r>
            <a:endParaRPr lang="pt-BR" sz="27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bg1"/>
                </a:solidFill>
              </a:rPr>
              <a:t>As </a:t>
            </a:r>
            <a:r>
              <a:rPr lang="pt-BR" sz="2800" dirty="0">
                <a:solidFill>
                  <a:schemeClr val="bg1"/>
                </a:solidFill>
              </a:rPr>
              <a:t>formas de organização da </a:t>
            </a:r>
            <a:r>
              <a:rPr lang="pt-BR" sz="2800" dirty="0" smtClean="0">
                <a:solidFill>
                  <a:schemeClr val="bg1"/>
                </a:solidFill>
              </a:rPr>
              <a:t>sociedade  precisa mudar para que respeite a natureza; faça-se uso racional  </a:t>
            </a:r>
            <a:r>
              <a:rPr lang="pt-BR" sz="2800" dirty="0">
                <a:solidFill>
                  <a:schemeClr val="bg1"/>
                </a:solidFill>
              </a:rPr>
              <a:t>dos recursos naturais </a:t>
            </a:r>
            <a:r>
              <a:rPr lang="pt-BR" sz="2800" dirty="0" smtClean="0">
                <a:solidFill>
                  <a:schemeClr val="bg1"/>
                </a:solidFill>
              </a:rPr>
              <a:t>no processo de produção e </a:t>
            </a:r>
            <a:r>
              <a:rPr lang="pt-BR" sz="2800" dirty="0">
                <a:solidFill>
                  <a:schemeClr val="bg1"/>
                </a:solidFill>
              </a:rPr>
              <a:t>a partir de </a:t>
            </a:r>
            <a:r>
              <a:rPr lang="pt-BR" sz="2800" dirty="0" smtClean="0">
                <a:solidFill>
                  <a:schemeClr val="bg1"/>
                </a:solidFill>
              </a:rPr>
              <a:t>nova </a:t>
            </a:r>
            <a:r>
              <a:rPr lang="pt-BR" sz="2800" dirty="0">
                <a:solidFill>
                  <a:schemeClr val="bg1"/>
                </a:solidFill>
              </a:rPr>
              <a:t>matriz energética, com base em recursos renováveis</a:t>
            </a:r>
            <a:r>
              <a:rPr lang="pt-BR" sz="2800" dirty="0" smtClean="0">
                <a:solidFill>
                  <a:schemeClr val="bg1"/>
                </a:solidFill>
              </a:rPr>
              <a:t>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bg1"/>
                </a:solidFill>
              </a:rPr>
              <a:t>O reconhecimento da </a:t>
            </a:r>
            <a:r>
              <a:rPr lang="pt-BR" sz="2800" dirty="0" smtClean="0">
                <a:solidFill>
                  <a:schemeClr val="bg1"/>
                </a:solidFill>
              </a:rPr>
              <a:t>necessidade</a:t>
            </a:r>
          </a:p>
          <a:p>
            <a:r>
              <a:rPr lang="pt-BR" sz="2800" dirty="0" smtClean="0">
                <a:solidFill>
                  <a:schemeClr val="bg1"/>
                </a:solidFill>
              </a:rPr>
              <a:t>      </a:t>
            </a:r>
            <a:r>
              <a:rPr lang="pt-BR" sz="2800" dirty="0">
                <a:solidFill>
                  <a:schemeClr val="bg1"/>
                </a:solidFill>
              </a:rPr>
              <a:t>de uma </a:t>
            </a:r>
            <a:r>
              <a:rPr lang="pt-BR" sz="2800" dirty="0" smtClean="0">
                <a:solidFill>
                  <a:schemeClr val="bg1"/>
                </a:solidFill>
              </a:rPr>
              <a:t>postura </a:t>
            </a:r>
            <a:r>
              <a:rPr lang="pt-BR" sz="2800" dirty="0">
                <a:solidFill>
                  <a:schemeClr val="bg1"/>
                </a:solidFill>
              </a:rPr>
              <a:t>de respeito à natureza, </a:t>
            </a:r>
            <a:endParaRPr lang="pt-BR" sz="2800" dirty="0" smtClean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 </a:t>
            </a:r>
            <a:r>
              <a:rPr lang="pt-BR" sz="2800" dirty="0" smtClean="0">
                <a:solidFill>
                  <a:schemeClr val="bg1"/>
                </a:solidFill>
              </a:rPr>
              <a:t>     tem se transformado </a:t>
            </a:r>
            <a:r>
              <a:rPr lang="pt-BR" sz="2800" dirty="0">
                <a:solidFill>
                  <a:schemeClr val="bg1"/>
                </a:solidFill>
              </a:rPr>
              <a:t>no que </a:t>
            </a:r>
            <a:endParaRPr lang="pt-BR" sz="2800" dirty="0" smtClean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 </a:t>
            </a:r>
            <a:r>
              <a:rPr lang="pt-BR" sz="2800" dirty="0" smtClean="0">
                <a:solidFill>
                  <a:schemeClr val="bg1"/>
                </a:solidFill>
              </a:rPr>
              <a:t>     atualmente denominamos </a:t>
            </a:r>
            <a:r>
              <a:rPr lang="pt-BR" sz="2800" dirty="0">
                <a:solidFill>
                  <a:schemeClr val="bg1"/>
                </a:solidFill>
              </a:rPr>
              <a:t>de ética ambiental. </a:t>
            </a:r>
          </a:p>
          <a:p>
            <a:pPr lvl="0"/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48" y="4509121"/>
            <a:ext cx="1800200" cy="18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BF5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5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Mudanças Climáticas e Eventos Climáticos Extremos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9323"/>
            <a:ext cx="8478180" cy="908720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Gases de efeito estufa aquecem o planeta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6"/>
            <a:ext cx="665820" cy="6836823"/>
          </a:xfrm>
          <a:prstGeom prst="rect">
            <a:avLst/>
          </a:prstGeom>
          <a:solidFill>
            <a:srgbClr val="BF5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5 – </a:t>
            </a:r>
            <a:r>
              <a:rPr lang="pt-BR" sz="2400" b="1" dirty="0" smtClean="0">
                <a:solidFill>
                  <a:schemeClr val="bg1"/>
                </a:solidFill>
              </a:rPr>
              <a:t>Mudanças Climáticas e Eventos Climáticos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9" name="Imagem 8" descr="Resultado de imagem para atmosfera e gases de efeito estuf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5" y="2087424"/>
            <a:ext cx="4896544" cy="47443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665820" y="899397"/>
            <a:ext cx="8478180" cy="1089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500" dirty="0" smtClean="0">
                <a:solidFill>
                  <a:schemeClr val="accent2">
                    <a:lumMod val="50000"/>
                  </a:schemeClr>
                </a:solidFill>
              </a:rPr>
              <a:t>A maioria das </a:t>
            </a:r>
            <a:r>
              <a:rPr lang="pt-BR" sz="2500" dirty="0">
                <a:solidFill>
                  <a:schemeClr val="accent2">
                    <a:lumMod val="50000"/>
                  </a:schemeClr>
                </a:solidFill>
              </a:rPr>
              <a:t>conquistas de nossa </a:t>
            </a:r>
            <a:r>
              <a:rPr lang="pt-BR" sz="2500" dirty="0" smtClean="0">
                <a:solidFill>
                  <a:schemeClr val="accent2">
                    <a:lumMod val="50000"/>
                  </a:schemeClr>
                </a:solidFill>
              </a:rPr>
              <a:t>civilização envolve </a:t>
            </a:r>
            <a:r>
              <a:rPr lang="pt-BR" sz="2500" dirty="0">
                <a:solidFill>
                  <a:schemeClr val="accent2">
                    <a:lumMod val="50000"/>
                  </a:schemeClr>
                </a:solidFill>
              </a:rPr>
              <a:t>a emissão de gases do efeito </a:t>
            </a:r>
            <a:r>
              <a:rPr lang="pt-BR" sz="2500" dirty="0" smtClean="0">
                <a:solidFill>
                  <a:schemeClr val="accent2">
                    <a:lumMod val="50000"/>
                  </a:schemeClr>
                </a:solidFill>
              </a:rPr>
              <a:t>estufa;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652120" y="1550677"/>
            <a:ext cx="3473937" cy="5307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600" dirty="0" smtClean="0"/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500" dirty="0" smtClean="0">
                <a:solidFill>
                  <a:schemeClr val="accent2">
                    <a:lumMod val="50000"/>
                  </a:schemeClr>
                </a:solidFill>
              </a:rPr>
              <a:t>Há 3 </a:t>
            </a:r>
            <a:r>
              <a:rPr lang="pt-BR" sz="2500" dirty="0">
                <a:solidFill>
                  <a:schemeClr val="accent2">
                    <a:lumMod val="50000"/>
                  </a:schemeClr>
                </a:solidFill>
              </a:rPr>
              <a:t>importantes gases que têm a ver com o aquecimento global e que são gerados por atividades </a:t>
            </a:r>
            <a:r>
              <a:rPr lang="pt-BR" sz="2500" dirty="0" smtClean="0">
                <a:solidFill>
                  <a:schemeClr val="accent2">
                    <a:lumMod val="50000"/>
                  </a:schemeClr>
                </a:solidFill>
              </a:rPr>
              <a:t>humanas: dióxido de carbono, gás metano e óxido nitroso</a:t>
            </a: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500" dirty="0">
                <a:solidFill>
                  <a:schemeClr val="accent2">
                    <a:lumMod val="50000"/>
                  </a:schemeClr>
                </a:solidFill>
              </a:rPr>
              <a:t>Os gases de efeito estufa aumentam os valores médios da temperatura da superfície do planeta;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836712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capa de proteção da terra já tem falhas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665820" cy="6861618"/>
          </a:xfrm>
          <a:prstGeom prst="rect">
            <a:avLst/>
          </a:prstGeom>
          <a:solidFill>
            <a:srgbClr val="BF5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5 – </a:t>
            </a:r>
            <a:r>
              <a:rPr lang="pt-BR" sz="2400" b="1" dirty="0" smtClean="0">
                <a:solidFill>
                  <a:schemeClr val="bg1"/>
                </a:solidFill>
              </a:rPr>
              <a:t>Mudanças Climáticas e Eventos Climáticos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836712"/>
            <a:ext cx="8478180" cy="601901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O planeta terra tem uma proteção natural chamada de </a:t>
            </a:r>
            <a:r>
              <a:rPr lang="pt-BR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atmosfera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. Funciona como uma capa que envolve a 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terra e tem várias camadas. As duas primeiras são:</a:t>
            </a:r>
          </a:p>
          <a:p>
            <a:pPr marL="457200" lvl="0" indent="-457200">
              <a:buFontTx/>
              <a:buChar char="-"/>
            </a:pP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pt-BR" sz="2800" b="1" dirty="0" smtClean="0">
                <a:solidFill>
                  <a:schemeClr val="accent2">
                    <a:lumMod val="50000"/>
                  </a:schemeClr>
                </a:solidFill>
              </a:rPr>
              <a:t>troposfera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 com 11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a 12 mil metros ou 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mais de espessura. É onde ocorrem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os fenômenos naturais como chuvas, neves, ventos e relâmpagos. É também 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onde ocorre 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a poluição do ar. </a:t>
            </a:r>
            <a:endParaRPr lang="pt-BR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Tx/>
              <a:buChar char="-"/>
            </a:pP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A </a:t>
            </a:r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estratosfera</a:t>
            </a:r>
            <a:r>
              <a:rPr lang="pt-BR" sz="2800" dirty="0">
                <a:solidFill>
                  <a:schemeClr val="accent2">
                    <a:lumMod val="50000"/>
                  </a:schemeClr>
                </a:solidFill>
              </a:rPr>
              <a:t>  com 25 a 50 km de espessura formada de gás ozônio (camada de ozônio). Funciona como um filtro que regula a passagem dos raios solares. Os gases de efeito estufa e o CFC destroem o ozônio. Já há grandes buracos na camada de ozônio que permitem passar os raios ultravioletas que causam câncer</a:t>
            </a:r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t-BR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1052736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Eventos climáticos extremos serão cada vez mais frequentes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BF5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5 – </a:t>
            </a:r>
            <a:r>
              <a:rPr lang="pt-BR" sz="2400" b="1" dirty="0" smtClean="0">
                <a:solidFill>
                  <a:schemeClr val="bg1"/>
                </a:solidFill>
              </a:rPr>
              <a:t>Mudanças Climáticas e Eventos Climáticos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1" y="2334581"/>
            <a:ext cx="8478180" cy="449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5820" y="1052739"/>
            <a:ext cx="8478180" cy="1281842"/>
          </a:xfrm>
          <a:prstGeom prst="rect">
            <a:avLst/>
          </a:prstGeom>
          <a:noFill/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/>
              <a:t>O aquecimento global já vem provocando  </a:t>
            </a:r>
            <a:r>
              <a:rPr lang="pt-BR" sz="2800" dirty="0"/>
              <a:t>mudanças climáticas </a:t>
            </a:r>
            <a:r>
              <a:rPr lang="pt-BR" sz="2800" dirty="0" smtClean="0"/>
              <a:t>e eventos </a:t>
            </a:r>
            <a:r>
              <a:rPr lang="pt-BR" sz="2800" dirty="0"/>
              <a:t>climáticos extremos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9" name="Retângulo 8"/>
          <p:cNvSpPr/>
          <p:nvPr/>
        </p:nvSpPr>
        <p:spPr>
          <a:xfrm>
            <a:off x="665821" y="3140968"/>
            <a:ext cx="4410236" cy="36146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600"/>
              </a:spcAft>
            </a:pPr>
            <a:r>
              <a:rPr lang="pt-BR" sz="2400" b="1" dirty="0" smtClean="0">
                <a:solidFill>
                  <a:srgbClr val="FF0000"/>
                </a:solidFill>
              </a:rPr>
              <a:t>Estudiosos </a:t>
            </a:r>
            <a:r>
              <a:rPr lang="pt-BR" sz="2400" b="1" dirty="0">
                <a:solidFill>
                  <a:srgbClr val="FF0000"/>
                </a:solidFill>
              </a:rPr>
              <a:t>mais </a:t>
            </a:r>
            <a:r>
              <a:rPr lang="pt-BR" sz="2400" b="1" dirty="0" smtClean="0">
                <a:solidFill>
                  <a:srgbClr val="FF0000"/>
                </a:solidFill>
              </a:rPr>
              <a:t>“pessimistas” </a:t>
            </a:r>
            <a:r>
              <a:rPr lang="pt-BR" sz="2400" b="1" dirty="0">
                <a:solidFill>
                  <a:srgbClr val="FF0000"/>
                </a:solidFill>
              </a:rPr>
              <a:t>alertam que se o progresso continuar como agora, sem mudanças, é praticamente certo que haverá, até o ano 2100, aumento de até seis graus Celsius na média da temperatura global (6º C), com mudanças gravíssimas nas condições </a:t>
            </a:r>
            <a:r>
              <a:rPr lang="pt-BR" sz="2800" b="1" dirty="0">
                <a:solidFill>
                  <a:srgbClr val="FF0000"/>
                </a:solidFill>
              </a:rPr>
              <a:t>de vida na Terra</a:t>
            </a:r>
            <a:r>
              <a:rPr lang="pt-BR" sz="2800" dirty="0" smtClean="0"/>
              <a:t>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05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1124744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palavra que vem da Igreja foca sua preocupação nos pobres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BF5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5 – </a:t>
            </a:r>
            <a:r>
              <a:rPr lang="pt-BR" sz="2400" b="1" dirty="0" smtClean="0">
                <a:solidFill>
                  <a:schemeClr val="bg1"/>
                </a:solidFill>
              </a:rPr>
              <a:t>Mudanças Climáticas e Eventos Climáticos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1124745"/>
            <a:ext cx="8478180" cy="57309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800" dirty="0"/>
              <a:t>A mudança climática é um problema global com graves implicações ambientais, sociais, </a:t>
            </a:r>
            <a:r>
              <a:rPr lang="pt-BR" sz="2800" dirty="0" smtClean="0"/>
              <a:t>econômicas </a:t>
            </a:r>
            <a:r>
              <a:rPr lang="pt-BR" sz="2800" dirty="0"/>
              <a:t>distributivas e </a:t>
            </a:r>
            <a:r>
              <a:rPr lang="pt-BR" sz="2800" dirty="0" smtClean="0"/>
              <a:t>políticas...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800" dirty="0" smtClean="0"/>
              <a:t>Provavelmente </a:t>
            </a:r>
            <a:r>
              <a:rPr lang="pt-BR" sz="2800" dirty="0"/>
              <a:t>os impactos mais sérios recairão, nas próximas décadas, sobre os países em vias de </a:t>
            </a:r>
            <a:r>
              <a:rPr lang="pt-BR" sz="2800" dirty="0" smtClean="0"/>
              <a:t>desenvolvimento, onde muitos  pobres </a:t>
            </a:r>
            <a:r>
              <a:rPr lang="pt-BR" sz="2800" dirty="0"/>
              <a:t>vivem em lugares particularmente afetados por fenômenos relacionados com o </a:t>
            </a:r>
            <a:r>
              <a:rPr lang="pt-BR" sz="2800" dirty="0" smtClean="0"/>
              <a:t>aquecimento...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800" dirty="0" smtClean="0"/>
              <a:t>É </a:t>
            </a:r>
            <a:r>
              <a:rPr lang="pt-BR" sz="2800" dirty="0"/>
              <a:t>trágico o aumento de emigrantes em fuga da miséria agravada pela degradação </a:t>
            </a:r>
            <a:r>
              <a:rPr lang="pt-BR" sz="2800" dirty="0" smtClean="0"/>
              <a:t>ambiental...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800" dirty="0" smtClean="0"/>
              <a:t> Infelizmente</a:t>
            </a:r>
            <a:r>
              <a:rPr lang="pt-BR" sz="2800" dirty="0"/>
              <a:t>, verifica-se uma indiferença geral perante estas tragédias, que estão acontecendo agora mesmo em diferentes partes do mundo</a:t>
            </a:r>
            <a:r>
              <a:rPr lang="pt-BR" sz="2800" dirty="0" smtClean="0"/>
              <a:t>...  (</a:t>
            </a:r>
            <a:r>
              <a:rPr lang="pt-BR" sz="2800" dirty="0"/>
              <a:t>LS 25).</a:t>
            </a:r>
          </a:p>
        </p:txBody>
      </p:sp>
    </p:spTree>
    <p:extLst>
      <p:ext uri="{BB962C8B-B14F-4D97-AF65-F5344CB8AC3E}">
        <p14:creationId xmlns:p14="http://schemas.microsoft.com/office/powerpoint/2010/main" val="2605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908720"/>
          </a:xfrm>
          <a:prstGeom prst="rect">
            <a:avLst/>
          </a:prstGeom>
          <a:solidFill>
            <a:schemeClr val="accent6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Para refletir e reagir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BF5B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5 – </a:t>
            </a:r>
            <a:r>
              <a:rPr lang="pt-BR" sz="2400" b="1" dirty="0" smtClean="0">
                <a:solidFill>
                  <a:schemeClr val="bg1"/>
                </a:solidFill>
              </a:rPr>
              <a:t>Mudanças Climáticas e Eventos Climáticos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m para epoca dos dinossau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26" y="916195"/>
            <a:ext cx="5772091" cy="35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98922" y="4471747"/>
            <a:ext cx="8445078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pt-BR" sz="2400" i="1" dirty="0"/>
              <a:t>“</a:t>
            </a:r>
            <a:r>
              <a:rPr lang="pt-BR" sz="2400" b="1" i="1" dirty="0"/>
              <a:t>O aquecimento global e as mudanças climáticas em curso não são um desastre natural. Foram causados por homens ao desenvolverem um sistema econômico que agride a vida e o planeta e já sacrificou muitas vidas, espécies, ecossistemas. O caminho tende à catástrofe planetária e podemos ir ao destino dos dinossauros”.</a:t>
            </a:r>
            <a:endParaRPr lang="pt-BR" sz="2400" b="1" dirty="0"/>
          </a:p>
        </p:txBody>
      </p:sp>
      <p:sp>
        <p:nvSpPr>
          <p:cNvPr id="7" name="Retângulo 6"/>
          <p:cNvSpPr/>
          <p:nvPr/>
        </p:nvSpPr>
        <p:spPr>
          <a:xfrm>
            <a:off x="665820" y="916194"/>
            <a:ext cx="2898068" cy="3552057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dirty="0" smtClean="0"/>
              <a:t>O </a:t>
            </a:r>
            <a:r>
              <a:rPr lang="pt-BR" sz="2600" dirty="0"/>
              <a:t>que podemos dizer desta afirmação feita pelo Painel Intergovernamental sobre Mudanças Climáticas (IPCC), em 2007: </a:t>
            </a:r>
            <a:endParaRPr lang="pt-BR" sz="2600" i="1" dirty="0" smtClean="0"/>
          </a:p>
        </p:txBody>
      </p:sp>
      <p:pic>
        <p:nvPicPr>
          <p:cNvPr id="8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254" y="-39108"/>
            <a:ext cx="1739916" cy="1739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ta para baixo 2"/>
          <p:cNvSpPr/>
          <p:nvPr/>
        </p:nvSpPr>
        <p:spPr>
          <a:xfrm>
            <a:off x="3203848" y="4005064"/>
            <a:ext cx="360040" cy="576064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812034" y="439467"/>
            <a:ext cx="400843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500" b="1" i="1" dirty="0" smtClean="0">
                <a:solidFill>
                  <a:srgbClr val="C00000"/>
                </a:solidFill>
              </a:rPr>
              <a:t>Tema</a:t>
            </a:r>
          </a:p>
          <a:p>
            <a:pPr algn="ctr"/>
            <a:r>
              <a:rPr lang="pt-BR" sz="4000" b="1" dirty="0" smtClean="0">
                <a:solidFill>
                  <a:srgbClr val="800000"/>
                </a:solidFill>
              </a:rPr>
              <a:t>MATA ATLÂNTICA, NOSSA CASA COMUM.</a:t>
            </a:r>
          </a:p>
          <a:p>
            <a:pPr algn="r"/>
            <a:endParaRPr lang="pt-BR" sz="4000" i="1" dirty="0">
              <a:solidFill>
                <a:srgbClr val="800000"/>
              </a:solidFill>
            </a:endParaRPr>
          </a:p>
          <a:p>
            <a:pPr algn="ctr"/>
            <a:r>
              <a:rPr lang="pt-BR" sz="2500" b="1" i="1" dirty="0" smtClean="0">
                <a:solidFill>
                  <a:srgbClr val="C00000"/>
                </a:solidFill>
              </a:rPr>
              <a:t>Lema</a:t>
            </a:r>
          </a:p>
          <a:p>
            <a:pPr algn="ctr"/>
            <a:r>
              <a:rPr lang="pt-BR" sz="3200" i="1" dirty="0" smtClean="0">
                <a:solidFill>
                  <a:srgbClr val="800000"/>
                </a:solidFill>
              </a:rPr>
              <a:t>Visitas a terra e a regas, enchendo-a com tuas riquezas (</a:t>
            </a:r>
            <a:r>
              <a:rPr lang="pt-BR" sz="3200" i="1" dirty="0" err="1" smtClean="0">
                <a:solidFill>
                  <a:srgbClr val="800000"/>
                </a:solidFill>
              </a:rPr>
              <a:t>Sl</a:t>
            </a:r>
            <a:r>
              <a:rPr lang="pt-BR" sz="3200" i="1" dirty="0" smtClean="0">
                <a:solidFill>
                  <a:srgbClr val="800000"/>
                </a:solidFill>
              </a:rPr>
              <a:t> 65,10ª</a:t>
            </a:r>
            <a:r>
              <a:rPr lang="pt-BR" sz="2500" i="1" dirty="0" smtClean="0"/>
              <a:t>)</a:t>
            </a:r>
          </a:p>
        </p:txBody>
      </p:sp>
      <p:pic>
        <p:nvPicPr>
          <p:cNvPr id="1029" name="Picture 5" descr="C:\Users\Padre Lino\Documents\3 - Romaria da Terra 2017\Livreto Romar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6387">
            <a:off x="506705" y="1013317"/>
            <a:ext cx="3091191" cy="44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dre Lino\Documents\3 - Romaria da Terra 2017\Livreto Romar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3183">
            <a:off x="919311" y="1017601"/>
            <a:ext cx="2849304" cy="413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adre Lino\Documents\3 - Romaria da Terra 2017\Livreto Romar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1497">
            <a:off x="1412419" y="651694"/>
            <a:ext cx="2818018" cy="409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08012" y="6021288"/>
            <a:ext cx="7912459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 smtClean="0">
                <a:solidFill>
                  <a:srgbClr val="003300"/>
                </a:solidFill>
              </a:rPr>
              <a:t>Texto Base – 11 Assuntos</a:t>
            </a:r>
            <a:endParaRPr lang="pt-BR" sz="48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6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Bacia do Rio Tubarão e Complexo Lagunar Sul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7647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000" b="1" dirty="0" smtClean="0">
                <a:solidFill>
                  <a:schemeClr val="tx1"/>
                </a:solidFill>
              </a:rPr>
              <a:t>Bacias Hidrográficas no Estado de Santa Catarina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6 – </a:t>
            </a:r>
            <a:r>
              <a:rPr lang="pt-BR" sz="2400" b="1" dirty="0" smtClean="0">
                <a:solidFill>
                  <a:schemeClr val="bg1"/>
                </a:solidFill>
              </a:rPr>
              <a:t>Bacia do Rio Tubarão e Complexo Lagunar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620688"/>
            <a:ext cx="8478180" cy="2016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rgbClr val="0000CC"/>
                </a:solidFill>
              </a:rPr>
              <a:t>U</a:t>
            </a:r>
            <a:r>
              <a:rPr lang="pt-BR" sz="2600" dirty="0" smtClean="0">
                <a:solidFill>
                  <a:srgbClr val="0000CC"/>
                </a:solidFill>
              </a:rPr>
              <a:t>sar </a:t>
            </a:r>
            <a:r>
              <a:rPr lang="pt-BR" sz="2600" dirty="0">
                <a:solidFill>
                  <a:srgbClr val="0000CC"/>
                </a:solidFill>
              </a:rPr>
              <a:t>a água de maneira sustentável deve ser a preocupação de uma sociedade responsável, uma vez que a água limpa e os ecossistemas de água doce saudáveis proporcionam bens e serviços essenciais à subsistência das </a:t>
            </a:r>
            <a:r>
              <a:rPr lang="pt-BR" sz="2600" dirty="0" smtClean="0">
                <a:solidFill>
                  <a:srgbClr val="0000CC"/>
                </a:solidFill>
              </a:rPr>
              <a:t>pessoas; a água poluída degenera a qualidade de vida.</a:t>
            </a:r>
          </a:p>
        </p:txBody>
      </p:sp>
      <p:sp>
        <p:nvSpPr>
          <p:cNvPr id="9" name="Retângulo 8"/>
          <p:cNvSpPr/>
          <p:nvPr/>
        </p:nvSpPr>
        <p:spPr>
          <a:xfrm>
            <a:off x="698477" y="2636913"/>
            <a:ext cx="4305571" cy="4197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BR" sz="2600" dirty="0" smtClean="0">
                <a:solidFill>
                  <a:srgbClr val="002060"/>
                </a:solidFill>
              </a:rPr>
              <a:t>- </a:t>
            </a:r>
            <a:r>
              <a:rPr lang="pt-BR" sz="2600" dirty="0" smtClean="0">
                <a:solidFill>
                  <a:srgbClr val="0000CC"/>
                </a:solidFill>
              </a:rPr>
              <a:t>A </a:t>
            </a:r>
            <a:r>
              <a:rPr lang="pt-BR" sz="2600" dirty="0">
                <a:solidFill>
                  <a:srgbClr val="0000CC"/>
                </a:solidFill>
              </a:rPr>
              <a:t>Lei Nº 9.433/97 </a:t>
            </a:r>
            <a:r>
              <a:rPr lang="pt-BR" sz="2600" dirty="0" smtClean="0">
                <a:solidFill>
                  <a:srgbClr val="0000CC"/>
                </a:solidFill>
              </a:rPr>
              <a:t>estabelece </a:t>
            </a:r>
            <a:r>
              <a:rPr lang="pt-BR" sz="2600" dirty="0">
                <a:solidFill>
                  <a:srgbClr val="0000CC"/>
                </a:solidFill>
              </a:rPr>
              <a:t>que o gerenciamento de uma Bacia Hidrográfica é de competência do Comitê de </a:t>
            </a:r>
            <a:r>
              <a:rPr lang="pt-BR" sz="2600" dirty="0" smtClean="0">
                <a:solidFill>
                  <a:srgbClr val="0000CC"/>
                </a:solidFill>
              </a:rPr>
              <a:t>Bacia.</a:t>
            </a:r>
          </a:p>
          <a:p>
            <a:pPr>
              <a:spcAft>
                <a:spcPts val="600"/>
              </a:spcAft>
            </a:pPr>
            <a:r>
              <a:rPr lang="pt-BR" sz="2600" dirty="0" smtClean="0">
                <a:solidFill>
                  <a:srgbClr val="0000CC"/>
                </a:solidFill>
              </a:rPr>
              <a:t>- O </a:t>
            </a:r>
            <a:r>
              <a:rPr lang="pt-BR" sz="2600" dirty="0">
                <a:solidFill>
                  <a:srgbClr val="0000CC"/>
                </a:solidFill>
              </a:rPr>
              <a:t>Estado de Santa Catarina está dividido em dez Bacias Hidrográficas ou Regiões Hidrográficas (RH).</a:t>
            </a:r>
          </a:p>
        </p:txBody>
      </p:sp>
      <p:pic>
        <p:nvPicPr>
          <p:cNvPr id="1026" name="Picture 2" descr="C:\Users\Padre Lino\Documents\Picture Package\SC 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003776"/>
            <a:ext cx="4139952" cy="344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0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836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000" b="1" dirty="0" smtClean="0">
                <a:solidFill>
                  <a:schemeClr val="tx1"/>
                </a:solidFill>
              </a:rPr>
              <a:t>Bacia do Rio Tubarão e o Complexo Lagunar Sul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6 – </a:t>
            </a:r>
            <a:r>
              <a:rPr lang="pt-BR" sz="2400" b="1" dirty="0" smtClean="0">
                <a:solidFill>
                  <a:schemeClr val="bg1"/>
                </a:solidFill>
              </a:rPr>
              <a:t>Bacia do Rio Tubarão e Complexo Lagunar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7" y="1715174"/>
            <a:ext cx="8454718" cy="511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2710" y="836712"/>
            <a:ext cx="8478180" cy="2016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pt-BR" sz="2600" dirty="0" smtClean="0">
                <a:solidFill>
                  <a:srgbClr val="0000CC"/>
                </a:solidFill>
              </a:rPr>
              <a:t>A </a:t>
            </a:r>
            <a:r>
              <a:rPr lang="pt-BR" sz="2600" dirty="0">
                <a:solidFill>
                  <a:srgbClr val="0000CC"/>
                </a:solidFill>
              </a:rPr>
              <a:t>Bacia Hidrográfica do Rio Tubarão e Complexo Lagunar </a:t>
            </a:r>
            <a:r>
              <a:rPr lang="pt-BR" sz="2600" dirty="0" smtClean="0">
                <a:solidFill>
                  <a:srgbClr val="0000CC"/>
                </a:solidFill>
              </a:rPr>
              <a:t>Sul (RH9) </a:t>
            </a:r>
            <a:r>
              <a:rPr lang="pt-BR" sz="2600" dirty="0">
                <a:solidFill>
                  <a:srgbClr val="0000CC"/>
                </a:solidFill>
              </a:rPr>
              <a:t>tem uma extensão territorial de aproximadamente 5.960 Km², abrigando 22 municípios (todos os municípios da AMUREL, mais Lauro Müller, Orleans, Anitápolis e São Bonifácio).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755576" y="4725144"/>
            <a:ext cx="6696744" cy="2132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600" dirty="0"/>
              <a:t>A RH9 (região hidrográfica nº 9) faz parte do sistema hidrográfico mais degradado de Santa </a:t>
            </a:r>
            <a:r>
              <a:rPr lang="pt-BR" sz="2600" dirty="0" smtClean="0"/>
              <a:t>Catarina em consequência da mineração do carvão, suinocultura e esgoto sanitário sem tratamento. </a:t>
            </a:r>
          </a:p>
          <a:p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0664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618" y="1"/>
            <a:ext cx="8478180" cy="83671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Deus , nossa gratidão e louvor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6 – </a:t>
            </a:r>
            <a:r>
              <a:rPr lang="pt-BR" sz="2400" b="1" dirty="0" smtClean="0">
                <a:solidFill>
                  <a:schemeClr val="bg1"/>
                </a:solidFill>
              </a:rPr>
              <a:t>Bacia do Rio Tubarão e Complexo Lagunar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5869" y="836712"/>
            <a:ext cx="8478180" cy="5015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O Salmo 65 de onde foi tirado o lema da Romaria da Terra e das águas, a partir do versículo 10, diz:</a:t>
            </a:r>
          </a:p>
          <a:p>
            <a:pPr algn="just">
              <a:spcAft>
                <a:spcPts val="600"/>
              </a:spcAft>
            </a:pPr>
            <a:r>
              <a:rPr lang="pt-BR" sz="2800" i="1" dirty="0">
                <a:solidFill>
                  <a:srgbClr val="0000CC"/>
                </a:solidFill>
              </a:rPr>
              <a:t>“Visitas a terra e a regas, enchendo-a com tuas riquezas./ O rio de Deus está cheio de água;/ fazes crescer o trigo para os homens./ Assim preparas a terra: irrigas seus sulcos, aplanas os torrões, molhas a terra com as chuvas e abençoas seus germes./ Coroas o ano com teus benefícios, à tua passagem goteja a fartura./ Gotejam os pastos do deserto e as colinas se cingem de júbilo./ Os prados se cobrem de rebanhos, com o trigo se douram os vales, tudo canta e grita de alegria”. </a:t>
            </a:r>
            <a:endParaRPr lang="pt-BR" sz="2800" dirty="0">
              <a:solidFill>
                <a:srgbClr val="0000CC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78059" y="5851857"/>
            <a:ext cx="7164086" cy="9826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Orar é comprometer- se. </a:t>
            </a:r>
          </a:p>
          <a:p>
            <a:pPr algn="ctr"/>
            <a:r>
              <a:rPr lang="pt-BR" sz="2800" i="1" dirty="0"/>
              <a:t>A que compromissos esta oração nos remete?</a:t>
            </a:r>
            <a:endParaRPr lang="pt-BR" sz="2800" dirty="0"/>
          </a:p>
        </p:txBody>
      </p:sp>
      <p:pic>
        <p:nvPicPr>
          <p:cNvPr id="7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266" y="5445224"/>
            <a:ext cx="1422783" cy="14227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8367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Com o mundo, o nosso compromisso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6 – </a:t>
            </a:r>
            <a:r>
              <a:rPr lang="pt-BR" sz="2400" b="1" dirty="0" smtClean="0">
                <a:solidFill>
                  <a:schemeClr val="bg1"/>
                </a:solidFill>
              </a:rPr>
              <a:t>Bacia do Rio Tubarão e Complexo Lagunar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836713"/>
            <a:ext cx="8478180" cy="4032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b="1" dirty="0">
                <a:solidFill>
                  <a:srgbClr val="002060"/>
                </a:solidFill>
              </a:rPr>
              <a:t>A solução aos problemas relativos à qualidade da água exige estratégia para prevenir contra a </a:t>
            </a:r>
            <a:r>
              <a:rPr lang="pt-BR" sz="2800" b="1" dirty="0" smtClean="0">
                <a:solidFill>
                  <a:srgbClr val="002060"/>
                </a:solidFill>
              </a:rPr>
              <a:t>poluição:</a:t>
            </a:r>
          </a:p>
          <a:p>
            <a:pPr marL="457200" indent="-457200" algn="just">
              <a:spcAft>
                <a:spcPts val="600"/>
              </a:spcAft>
              <a:buFontTx/>
              <a:buChar char="-"/>
            </a:pPr>
            <a:r>
              <a:rPr lang="pt-BR" sz="2700" dirty="0" smtClean="0">
                <a:solidFill>
                  <a:srgbClr val="0000CC"/>
                </a:solidFill>
              </a:rPr>
              <a:t>Não desmatar em </a:t>
            </a:r>
            <a:r>
              <a:rPr lang="pt-BR" sz="2700" dirty="0">
                <a:solidFill>
                  <a:srgbClr val="0000CC"/>
                </a:solidFill>
              </a:rPr>
              <a:t>áreas de preservação </a:t>
            </a:r>
            <a:r>
              <a:rPr lang="pt-BR" sz="2700" dirty="0" smtClean="0">
                <a:solidFill>
                  <a:srgbClr val="0000CC"/>
                </a:solidFill>
              </a:rPr>
              <a:t>permanente;</a:t>
            </a:r>
          </a:p>
          <a:p>
            <a:pPr marL="457200" indent="-457200" algn="just">
              <a:spcAft>
                <a:spcPts val="600"/>
              </a:spcAft>
              <a:buFontTx/>
              <a:buChar char="-"/>
            </a:pPr>
            <a:r>
              <a:rPr lang="pt-BR" sz="2700" dirty="0">
                <a:solidFill>
                  <a:srgbClr val="0000CC"/>
                </a:solidFill>
              </a:rPr>
              <a:t>A</a:t>
            </a:r>
            <a:r>
              <a:rPr lang="pt-BR" sz="2700" dirty="0" smtClean="0">
                <a:solidFill>
                  <a:srgbClr val="0000CC"/>
                </a:solidFill>
              </a:rPr>
              <a:t>gir </a:t>
            </a:r>
            <a:r>
              <a:rPr lang="pt-BR" sz="2700" dirty="0">
                <a:solidFill>
                  <a:srgbClr val="0000CC"/>
                </a:solidFill>
              </a:rPr>
              <a:t>contra o desperdício e a poluição</a:t>
            </a:r>
            <a:r>
              <a:rPr lang="pt-BR" sz="2700" dirty="0" smtClean="0">
                <a:solidFill>
                  <a:srgbClr val="0000CC"/>
                </a:solidFill>
              </a:rPr>
              <a:t> dos recursos hídricos;</a:t>
            </a:r>
          </a:p>
          <a:p>
            <a:pPr marL="457200" lvl="0" indent="-457200" algn="just">
              <a:spcAft>
                <a:spcPts val="600"/>
              </a:spcAft>
              <a:buFontTx/>
              <a:buChar char="-"/>
            </a:pPr>
            <a:r>
              <a:rPr lang="pt-BR" sz="2700" dirty="0">
                <a:solidFill>
                  <a:srgbClr val="0000CC"/>
                </a:solidFill>
              </a:rPr>
              <a:t>Exigir do poder público que todo o esgoto seja coletado e tratado e todo o lixo tenha seu destino correto</a:t>
            </a:r>
            <a:r>
              <a:rPr lang="pt-BR" sz="2700" dirty="0" smtClean="0">
                <a:solidFill>
                  <a:srgbClr val="0000CC"/>
                </a:solidFill>
              </a:rPr>
              <a:t>;</a:t>
            </a:r>
            <a:endParaRPr lang="pt-BR" sz="2700" dirty="0">
              <a:solidFill>
                <a:srgbClr val="0000CC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65821" y="4869160"/>
            <a:ext cx="8478180" cy="19888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600"/>
              </a:spcAft>
            </a:pPr>
            <a:r>
              <a:rPr lang="pt-BR" sz="2700" dirty="0">
                <a:solidFill>
                  <a:schemeClr val="bg1"/>
                </a:solidFill>
              </a:rPr>
              <a:t>É preciso que, além das transformações sociais e de políticas públicas, ocorram transformações nas atitudes e conscientização dos indivíduos a fim de que nossas ações venham a convergir para o desenvolvimento mais sustentável</a:t>
            </a:r>
            <a:r>
              <a:rPr lang="pt-BR" sz="2800" dirty="0">
                <a:solidFill>
                  <a:srgbClr val="002060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664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7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Comunidades </a:t>
            </a:r>
            <a:r>
              <a:rPr lang="pt-BR" sz="4400" b="1" dirty="0" err="1" smtClean="0">
                <a:solidFill>
                  <a:schemeClr val="bg1"/>
                </a:solidFill>
              </a:rPr>
              <a:t>Pesquieras</a:t>
            </a:r>
            <a:r>
              <a:rPr lang="pt-BR" sz="4400" b="1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Lutas e Esperanças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692696"/>
          </a:xfrm>
          <a:prstGeom prst="rect">
            <a:avLst/>
          </a:prstGeom>
          <a:solidFill>
            <a:srgbClr val="F74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Introdução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Padre Lino\Documents\Picture Package\SC 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1" y="692697"/>
            <a:ext cx="3216862" cy="61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491880" y="692697"/>
            <a:ext cx="5652120" cy="6163034"/>
          </a:xfrm>
          <a:prstGeom prst="rect">
            <a:avLst/>
          </a:prstGeom>
          <a:solidFill>
            <a:srgbClr val="F5E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Estado de SC tem um litoral de 531 Km, desde Itapoá, diocese de Joinville, a Passo de Torres, Diocese de Criciúma. 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formado por planície costeira, pontas, cabos, baías, ilhas, praias, lagoas e portos. A maior lagoa é a de Imaruí. 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Complexo Lagunar Sul é formado pelas Lagoas S. Antônio, Mirim, Imaruí, S. Marta Pequena e Camacho. 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Esse complexo lagunar é abastecido pelos rios Tubarão, D’Una e outros de menor volume de água. 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longo do litoral e ao redor das lagoas, um bom número de comunidades vivem e sobrevivem da pesca artesanal.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2771800" y="980728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115616" y="6237312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638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comunidades pesqueiras na região de  laguna 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692696"/>
            <a:ext cx="8582025" cy="614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65820" y="0"/>
            <a:ext cx="8478180" cy="692696"/>
          </a:xfrm>
          <a:prstGeom prst="rect">
            <a:avLst/>
          </a:prstGeom>
          <a:solidFill>
            <a:srgbClr val="F74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Os povos das águas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5820" y="836712"/>
            <a:ext cx="8478180" cy="2160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pt-BR" sz="2800" b="1" dirty="0" smtClean="0">
                <a:solidFill>
                  <a:schemeClr val="tx1"/>
                </a:solidFill>
              </a:rPr>
              <a:t>Os </a:t>
            </a:r>
            <a:r>
              <a:rPr lang="pt-BR" sz="2800" b="1" dirty="0">
                <a:solidFill>
                  <a:schemeClr val="tx1"/>
                </a:solidFill>
              </a:rPr>
              <a:t>povos das </a:t>
            </a:r>
            <a:r>
              <a:rPr lang="pt-BR" sz="2800" b="1" dirty="0" smtClean="0">
                <a:solidFill>
                  <a:schemeClr val="tx1"/>
                </a:solidFill>
              </a:rPr>
              <a:t>águas não apenas tiram das lagoas  e do mar o seu sustento, mas </a:t>
            </a:r>
            <a:r>
              <a:rPr lang="pt-BR" sz="2800" b="1" dirty="0">
                <a:solidFill>
                  <a:schemeClr val="tx1"/>
                </a:solidFill>
              </a:rPr>
              <a:t>formam uma cultura que remonta ao tempo dos sambaquis dos povos originários destas terras que foram expulsos com a chegada dos europeus.</a:t>
            </a:r>
          </a:p>
          <a:p>
            <a:pPr lvl="0"/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48064" y="2636912"/>
            <a:ext cx="3995936" cy="4138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r">
              <a:buFont typeface="Courier New" panose="02070309020205020404" pitchFamily="49" charset="0"/>
              <a:buChar char="o"/>
            </a:pPr>
            <a:r>
              <a:rPr lang="pt-BR" sz="2600" b="1" dirty="0" smtClean="0">
                <a:solidFill>
                  <a:srgbClr val="FF0000"/>
                </a:solidFill>
              </a:rPr>
              <a:t>Hoje</a:t>
            </a:r>
            <a:r>
              <a:rPr lang="pt-BR" sz="2600" b="1" dirty="0">
                <a:solidFill>
                  <a:srgbClr val="FF0000"/>
                </a:solidFill>
              </a:rPr>
              <a:t>, o modelo </a:t>
            </a:r>
            <a:endParaRPr lang="pt-BR" sz="2600" b="1" dirty="0" smtClean="0">
              <a:solidFill>
                <a:srgbClr val="FF0000"/>
              </a:solidFill>
            </a:endParaRPr>
          </a:p>
          <a:p>
            <a:pPr lvl="0" algn="r"/>
            <a:r>
              <a:rPr lang="pt-BR" sz="2600" b="1" dirty="0" smtClean="0">
                <a:solidFill>
                  <a:srgbClr val="FF0000"/>
                </a:solidFill>
              </a:rPr>
              <a:t>“</a:t>
            </a:r>
            <a:r>
              <a:rPr lang="pt-BR" sz="2600" b="1" dirty="0">
                <a:solidFill>
                  <a:srgbClr val="FF0000"/>
                </a:solidFill>
              </a:rPr>
              <a:t>desenvolvimentista” </a:t>
            </a:r>
            <a:endParaRPr lang="pt-BR" sz="2600" b="1" dirty="0" smtClean="0">
              <a:solidFill>
                <a:srgbClr val="FF0000"/>
              </a:solidFill>
            </a:endParaRPr>
          </a:p>
          <a:p>
            <a:pPr lvl="0" algn="r"/>
            <a:r>
              <a:rPr lang="pt-BR" sz="2600" b="1" dirty="0">
                <a:solidFill>
                  <a:srgbClr val="FF0000"/>
                </a:solidFill>
              </a:rPr>
              <a:t>c</a:t>
            </a:r>
            <a:r>
              <a:rPr lang="pt-BR" sz="2600" b="1" dirty="0" smtClean="0">
                <a:solidFill>
                  <a:srgbClr val="FF0000"/>
                </a:solidFill>
              </a:rPr>
              <a:t>ausa muitas </a:t>
            </a:r>
            <a:r>
              <a:rPr lang="pt-BR" sz="2600" b="1" dirty="0">
                <a:solidFill>
                  <a:srgbClr val="FF0000"/>
                </a:solidFill>
              </a:rPr>
              <a:t>transformações </a:t>
            </a:r>
            <a:endParaRPr lang="pt-BR" sz="2600" b="1" dirty="0" smtClean="0">
              <a:solidFill>
                <a:srgbClr val="FF0000"/>
              </a:solidFill>
            </a:endParaRPr>
          </a:p>
          <a:p>
            <a:pPr lvl="0" algn="r"/>
            <a:r>
              <a:rPr lang="pt-BR" sz="2600" b="1" dirty="0" smtClean="0">
                <a:solidFill>
                  <a:srgbClr val="FF0000"/>
                </a:solidFill>
              </a:rPr>
              <a:t>e </a:t>
            </a:r>
            <a:r>
              <a:rPr lang="pt-BR" sz="2600" b="1" dirty="0">
                <a:solidFill>
                  <a:srgbClr val="FF0000"/>
                </a:solidFill>
              </a:rPr>
              <a:t>perturbações ao ambiente </a:t>
            </a:r>
            <a:endParaRPr lang="pt-BR" sz="2600" b="1" dirty="0" smtClean="0">
              <a:solidFill>
                <a:srgbClr val="FF0000"/>
              </a:solidFill>
            </a:endParaRPr>
          </a:p>
          <a:p>
            <a:pPr lvl="0" algn="r"/>
            <a:r>
              <a:rPr lang="pt-BR" sz="2600" b="1" dirty="0" smtClean="0">
                <a:solidFill>
                  <a:srgbClr val="FF0000"/>
                </a:solidFill>
              </a:rPr>
              <a:t>vital </a:t>
            </a:r>
            <a:r>
              <a:rPr lang="pt-BR" sz="2600" b="1" dirty="0">
                <a:solidFill>
                  <a:srgbClr val="FF0000"/>
                </a:solidFill>
              </a:rPr>
              <a:t>destas comunidades, </a:t>
            </a:r>
            <a:endParaRPr lang="pt-BR" sz="2600" b="1" dirty="0" smtClean="0">
              <a:solidFill>
                <a:srgbClr val="FF0000"/>
              </a:solidFill>
            </a:endParaRPr>
          </a:p>
          <a:p>
            <a:pPr lvl="0" algn="r"/>
            <a:r>
              <a:rPr lang="pt-BR" sz="2600" b="1" dirty="0" smtClean="0">
                <a:solidFill>
                  <a:srgbClr val="FF0000"/>
                </a:solidFill>
              </a:rPr>
              <a:t>chegando </a:t>
            </a:r>
            <a:r>
              <a:rPr lang="pt-BR" sz="2600" b="1" dirty="0">
                <a:solidFill>
                  <a:srgbClr val="FF0000"/>
                </a:solidFill>
              </a:rPr>
              <a:t>a gerar conflitos </a:t>
            </a:r>
            <a:endParaRPr lang="pt-BR" sz="2600" b="1" dirty="0" smtClean="0">
              <a:solidFill>
                <a:srgbClr val="FF0000"/>
              </a:solidFill>
            </a:endParaRPr>
          </a:p>
          <a:p>
            <a:pPr lvl="0" algn="r"/>
            <a:r>
              <a:rPr lang="pt-BR" sz="2600" b="1" dirty="0" smtClean="0">
                <a:solidFill>
                  <a:srgbClr val="FF0000"/>
                </a:solidFill>
              </a:rPr>
              <a:t>nas </a:t>
            </a:r>
            <a:r>
              <a:rPr lang="pt-BR" sz="2600" b="1" dirty="0">
                <a:solidFill>
                  <a:srgbClr val="FF0000"/>
                </a:solidFill>
              </a:rPr>
              <a:t>próprias comunidades</a:t>
            </a:r>
            <a:r>
              <a:rPr lang="pt-BR" sz="2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118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836712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vida do povo da pesca não é tranquila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836713"/>
            <a:ext cx="8478180" cy="6019018"/>
          </a:xfrm>
          <a:prstGeom prst="rect">
            <a:avLst/>
          </a:prstGeom>
          <a:solidFill>
            <a:srgbClr val="F5E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O rio sempre foi </a:t>
            </a:r>
            <a:r>
              <a:rPr lang="pt-BR" sz="2600" dirty="0">
                <a:solidFill>
                  <a:schemeClr val="tx1"/>
                </a:solidFill>
              </a:rPr>
              <a:t>visto como depósito de esgoto e grande parte do esgoto produzido foi parar no complexo lagunar, afetando o ecossistema </a:t>
            </a:r>
            <a:r>
              <a:rPr lang="pt-BR" sz="2600" dirty="0" smtClean="0">
                <a:solidFill>
                  <a:schemeClr val="tx1"/>
                </a:solidFill>
              </a:rPr>
              <a:t>e diminuindo </a:t>
            </a:r>
            <a:r>
              <a:rPr lang="pt-BR" sz="2600" dirty="0">
                <a:solidFill>
                  <a:schemeClr val="tx1"/>
                </a:solidFill>
              </a:rPr>
              <a:t>sensivelmente a vida das espécies aquáticas. </a:t>
            </a:r>
            <a:endParaRPr lang="pt-BR" sz="2600" dirty="0" smtClean="0">
              <a:solidFill>
                <a:schemeClr val="tx1"/>
              </a:solidFill>
            </a:endParaRPr>
          </a:p>
          <a:p>
            <a:pPr marL="342900" lvl="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As </a:t>
            </a:r>
            <a:r>
              <a:rPr lang="pt-BR" sz="2600" dirty="0">
                <a:solidFill>
                  <a:schemeClr val="tx1"/>
                </a:solidFill>
              </a:rPr>
              <a:t>lagoas, além do esgoto, também recebem herbicidas e inseticidas que são utilizados em todas as regiões, </a:t>
            </a:r>
            <a:r>
              <a:rPr lang="pt-BR" sz="2600" dirty="0" smtClean="0">
                <a:solidFill>
                  <a:schemeClr val="tx1"/>
                </a:solidFill>
              </a:rPr>
              <a:t>principalmente </a:t>
            </a:r>
            <a:r>
              <a:rPr lang="pt-BR" sz="2600" dirty="0">
                <a:solidFill>
                  <a:schemeClr val="tx1"/>
                </a:solidFill>
              </a:rPr>
              <a:t>no plantio do arroz nos “banhados”.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600" dirty="0">
                <a:solidFill>
                  <a:schemeClr val="tx1"/>
                </a:solidFill>
              </a:rPr>
              <a:t>Há conflitos de interesse entre os pescadores artesanais </a:t>
            </a:r>
            <a:r>
              <a:rPr lang="pt-BR" sz="2600" dirty="0" smtClean="0">
                <a:solidFill>
                  <a:schemeClr val="tx1"/>
                </a:solidFill>
              </a:rPr>
              <a:t>e os </a:t>
            </a:r>
            <a:r>
              <a:rPr lang="pt-BR" sz="2600" dirty="0">
                <a:solidFill>
                  <a:schemeClr val="tx1"/>
                </a:solidFill>
              </a:rPr>
              <a:t>industriais, </a:t>
            </a:r>
            <a:r>
              <a:rPr lang="pt-BR" sz="2600" dirty="0" smtClean="0">
                <a:solidFill>
                  <a:schemeClr val="tx1"/>
                </a:solidFill>
              </a:rPr>
              <a:t>os praticantes </a:t>
            </a:r>
            <a:r>
              <a:rPr lang="pt-BR" sz="2600" dirty="0">
                <a:solidFill>
                  <a:schemeClr val="tx1"/>
                </a:solidFill>
              </a:rPr>
              <a:t>de surf, empresas imobiliárias, </a:t>
            </a:r>
            <a:r>
              <a:rPr lang="pt-BR" sz="2600" dirty="0" smtClean="0">
                <a:solidFill>
                  <a:schemeClr val="tx1"/>
                </a:solidFill>
              </a:rPr>
              <a:t>etc...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A </a:t>
            </a:r>
            <a:r>
              <a:rPr lang="pt-BR" sz="2600" dirty="0">
                <a:solidFill>
                  <a:schemeClr val="tx1"/>
                </a:solidFill>
              </a:rPr>
              <a:t>pesca de lazer, realizada em final de semana, nem sempre respeita </a:t>
            </a:r>
            <a:r>
              <a:rPr lang="pt-BR" sz="2600" dirty="0" smtClean="0">
                <a:solidFill>
                  <a:schemeClr val="tx1"/>
                </a:solidFill>
              </a:rPr>
              <a:t>os </a:t>
            </a:r>
            <a:r>
              <a:rPr lang="pt-BR" sz="2600" dirty="0">
                <a:solidFill>
                  <a:schemeClr val="tx1"/>
                </a:solidFill>
              </a:rPr>
              <a:t>pescadores artesanais que têm na pesca seu único meio de sobrevivência</a:t>
            </a:r>
          </a:p>
        </p:txBody>
      </p:sp>
    </p:spTree>
    <p:extLst>
      <p:ext uri="{BB962C8B-B14F-4D97-AF65-F5344CB8AC3E}">
        <p14:creationId xmlns:p14="http://schemas.microsoft.com/office/powerpoint/2010/main" val="35535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620688"/>
          </a:xfrm>
          <a:prstGeom prst="rect">
            <a:avLst/>
          </a:prstGeom>
          <a:solidFill>
            <a:srgbClr val="F74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Lutas e esperanças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5" name="Imagem 4" descr="Resultado de imagem para comunidades de pescadores no complexo lagunar s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2636912"/>
            <a:ext cx="8424936" cy="46246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665820" y="620688"/>
            <a:ext cx="8478180" cy="3852427"/>
          </a:xfrm>
          <a:prstGeom prst="rect">
            <a:avLst/>
          </a:prstGeom>
          <a:solidFill>
            <a:srgbClr val="F5E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dirty="0" smtClean="0">
                <a:solidFill>
                  <a:schemeClr val="tx1"/>
                </a:solidFill>
              </a:rPr>
              <a:t>Defesa </a:t>
            </a:r>
            <a:r>
              <a:rPr lang="pt-BR" sz="2600" dirty="0">
                <a:solidFill>
                  <a:schemeClr val="tx1"/>
                </a:solidFill>
              </a:rPr>
              <a:t>do território pesqueiro como lugar coletivo que abrange os espaços terrestres, dos rios, lagos, lagoas e </a:t>
            </a:r>
            <a:r>
              <a:rPr lang="pt-BR" sz="2600" dirty="0" smtClean="0">
                <a:solidFill>
                  <a:schemeClr val="tx1"/>
                </a:solidFill>
              </a:rPr>
              <a:t>mar;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tx1"/>
                </a:solidFill>
              </a:rPr>
              <a:t>T</a:t>
            </a:r>
            <a:r>
              <a:rPr lang="pt-BR" sz="2600" dirty="0" smtClean="0">
                <a:solidFill>
                  <a:schemeClr val="tx1"/>
                </a:solidFill>
              </a:rPr>
              <a:t>rabalho </a:t>
            </a:r>
            <a:r>
              <a:rPr lang="pt-BR" sz="2600" dirty="0">
                <a:solidFill>
                  <a:schemeClr val="tx1"/>
                </a:solidFill>
              </a:rPr>
              <a:t>que visa despertar a consciência nos próprios pescadores artesanais de que são trabalhadores e </a:t>
            </a:r>
            <a:r>
              <a:rPr lang="pt-BR" sz="2600" dirty="0" smtClean="0">
                <a:solidFill>
                  <a:schemeClr val="tx1"/>
                </a:solidFill>
              </a:rPr>
              <a:t>que precisam </a:t>
            </a:r>
            <a:r>
              <a:rPr lang="pt-BR" sz="2600" dirty="0">
                <a:solidFill>
                  <a:schemeClr val="tx1"/>
                </a:solidFill>
              </a:rPr>
              <a:t>se organizar e passar a dirigir as colônias para defender os interesses coletivos e territoriais.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tx1"/>
                </a:solidFill>
              </a:rPr>
              <a:t> </a:t>
            </a:r>
            <a:r>
              <a:rPr lang="pt-BR" sz="2600" dirty="0" smtClean="0">
                <a:solidFill>
                  <a:schemeClr val="tx1"/>
                </a:solidFill>
              </a:rPr>
              <a:t>Construção </a:t>
            </a:r>
            <a:r>
              <a:rPr lang="pt-BR" sz="2600" dirty="0">
                <a:solidFill>
                  <a:schemeClr val="tx1"/>
                </a:solidFill>
              </a:rPr>
              <a:t>de leis próprias e adequadas à realidade dos pescadores artesanais </a:t>
            </a:r>
            <a:endParaRPr lang="pt-BR" sz="26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chemeClr val="tx1"/>
                </a:solidFill>
              </a:rPr>
              <a:t>D</a:t>
            </a:r>
            <a:r>
              <a:rPr lang="pt-BR" sz="2600" dirty="0" smtClean="0">
                <a:solidFill>
                  <a:schemeClr val="tx1"/>
                </a:solidFill>
              </a:rPr>
              <a:t>espoluição </a:t>
            </a:r>
            <a:r>
              <a:rPr lang="pt-BR" sz="2600" dirty="0">
                <a:solidFill>
                  <a:schemeClr val="tx1"/>
                </a:solidFill>
              </a:rPr>
              <a:t>dos rios, lagoas e mangues para que continuem sendo berçários para a vida aquática da região</a:t>
            </a:r>
            <a:r>
              <a:rPr lang="pt-BR" sz="2600" dirty="0" smtClean="0">
                <a:solidFill>
                  <a:schemeClr val="tx1"/>
                </a:solidFill>
              </a:rPr>
              <a:t>.</a:t>
            </a:r>
            <a:endParaRPr lang="pt-B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555" y="5085184"/>
            <a:ext cx="9144000" cy="1628800"/>
          </a:xfrm>
          <a:prstGeom prst="rect">
            <a:avLst/>
          </a:prstGeom>
          <a:solidFill>
            <a:srgbClr val="BCC9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rgbClr val="008000"/>
                </a:solidFill>
              </a:rPr>
              <a:t>Tema </a:t>
            </a:r>
            <a:r>
              <a:rPr lang="pt-BR" sz="2800" b="1" dirty="0" smtClean="0">
                <a:solidFill>
                  <a:srgbClr val="008000"/>
                </a:solidFill>
              </a:rPr>
              <a:t>1</a:t>
            </a:r>
            <a:r>
              <a:rPr lang="pt-BR" sz="2000" b="1" dirty="0" smtClean="0">
                <a:solidFill>
                  <a:srgbClr val="008000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rgbClr val="008000"/>
                </a:solidFill>
              </a:rPr>
              <a:t>O Bioma Mata Atlântica e a Romaria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1026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620688"/>
          </a:xfrm>
          <a:prstGeom prst="rect">
            <a:avLst/>
          </a:prstGeom>
          <a:solidFill>
            <a:srgbClr val="F74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Lutas e esperanças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620688"/>
            <a:ext cx="8478180" cy="6235043"/>
          </a:xfrm>
          <a:prstGeom prst="rect">
            <a:avLst/>
          </a:prstGeom>
          <a:solidFill>
            <a:srgbClr val="F5E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O </a:t>
            </a:r>
            <a:r>
              <a:rPr lang="pt-BR" sz="2800" dirty="0">
                <a:solidFill>
                  <a:schemeClr val="tx1"/>
                </a:solidFill>
              </a:rPr>
              <a:t>trabalho para fortalecer, nas comunidades de pescadores, a consciência de que águas salgadas, doces ou salobras são nascedouros de vida.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O fortalecimento das organizações dos pescadores e pescadoras artesanais e a defesa do uso coletivo de áreas de acesso ao mar.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A criação de ambientes e postos de comércio direto entre o pescador artesanal e os consumidores.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A preservação dos sambaquis como herança histórica das comunidades tradicionais pesqueiras.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</a:rPr>
              <a:t>O trabalho de conscientização dos turistas e dos próprios pescadores e pescadoras para que respeitem as comunidades tradicionais de pescadores </a:t>
            </a:r>
            <a:r>
              <a:rPr lang="pt-BR" sz="2800" dirty="0" smtClean="0">
                <a:solidFill>
                  <a:schemeClr val="tx1"/>
                </a:solidFill>
              </a:rPr>
              <a:t>artesanais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5808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8478180" cy="764704"/>
          </a:xfrm>
          <a:prstGeom prst="rect">
            <a:avLst/>
          </a:prstGeom>
          <a:solidFill>
            <a:srgbClr val="F74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Palavra nos ilumina e nos ensina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Resultado de imagem para ponte anita garibal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764705"/>
            <a:ext cx="847818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65820" y="764707"/>
            <a:ext cx="8478180" cy="2448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err="1" smtClean="0">
                <a:solidFill>
                  <a:srgbClr val="0000FF"/>
                </a:solidFill>
              </a:rPr>
              <a:t>Gn</a:t>
            </a:r>
            <a:r>
              <a:rPr lang="pt-BR" sz="2400" dirty="0" smtClean="0">
                <a:solidFill>
                  <a:srgbClr val="0000FF"/>
                </a:solidFill>
              </a:rPr>
              <a:t> 1: </a:t>
            </a:r>
            <a:r>
              <a:rPr lang="pt-BR" sz="2400" dirty="0" smtClean="0">
                <a:solidFill>
                  <a:schemeClr val="tx1"/>
                </a:solidFill>
              </a:rPr>
              <a:t>Deus criou o mundo e há uma interdependência entre todos os seres criados.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err="1" smtClean="0">
                <a:solidFill>
                  <a:srgbClr val="0000FF"/>
                </a:solidFill>
              </a:rPr>
              <a:t>Gn</a:t>
            </a:r>
            <a:r>
              <a:rPr lang="pt-BR" sz="2400" dirty="0" smtClean="0">
                <a:solidFill>
                  <a:srgbClr val="0000FF"/>
                </a:solidFill>
              </a:rPr>
              <a:t> 3, 29: </a:t>
            </a:r>
            <a:r>
              <a:rPr lang="pt-BR" sz="2400" dirty="0" smtClean="0">
                <a:solidFill>
                  <a:schemeClr val="tx1"/>
                </a:solidFill>
              </a:rPr>
              <a:t>Ao homem Deus deu um jardim como morada para que o cultivasse e guardasse.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rgbClr val="0000FF"/>
                </a:solidFill>
              </a:rPr>
              <a:t>LS 12: </a:t>
            </a:r>
            <a:r>
              <a:rPr lang="pt-BR" sz="2400" dirty="0" smtClean="0">
                <a:solidFill>
                  <a:schemeClr val="tx1"/>
                </a:solidFill>
              </a:rPr>
              <a:t>O papa agradece e encoraja a quantos trabalham para </a:t>
            </a:r>
            <a:r>
              <a:rPr lang="pt-BR" sz="2400" dirty="0">
                <a:solidFill>
                  <a:schemeClr val="tx1"/>
                </a:solidFill>
              </a:rPr>
              <a:t>garantir a proteção da casa </a:t>
            </a:r>
            <a:r>
              <a:rPr lang="pt-BR" sz="2400" dirty="0" smtClean="0">
                <a:solidFill>
                  <a:schemeClr val="tx1"/>
                </a:solidFill>
              </a:rPr>
              <a:t>comum.</a:t>
            </a:r>
          </a:p>
        </p:txBody>
      </p:sp>
      <p:sp>
        <p:nvSpPr>
          <p:cNvPr id="2" name="Retângulo 1"/>
          <p:cNvSpPr/>
          <p:nvPr/>
        </p:nvSpPr>
        <p:spPr>
          <a:xfrm>
            <a:off x="5292080" y="4520276"/>
            <a:ext cx="3851920" cy="1789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>
              <a:buFont typeface="Courier New" panose="02070309020205020404" pitchFamily="49" charset="0"/>
              <a:buChar char="o"/>
            </a:pPr>
            <a:r>
              <a:rPr lang="pt-BR" sz="2400" dirty="0" err="1" smtClean="0">
                <a:solidFill>
                  <a:srgbClr val="0000FF"/>
                </a:solidFill>
              </a:rPr>
              <a:t>Ez</a:t>
            </a:r>
            <a:r>
              <a:rPr lang="pt-BR" sz="2400" dirty="0" smtClean="0">
                <a:solidFill>
                  <a:srgbClr val="0000FF"/>
                </a:solidFill>
              </a:rPr>
              <a:t> </a:t>
            </a:r>
            <a:r>
              <a:rPr lang="pt-BR" sz="2400" dirty="0">
                <a:solidFill>
                  <a:srgbClr val="0000FF"/>
                </a:solidFill>
              </a:rPr>
              <a:t>47,9.12: </a:t>
            </a:r>
            <a:r>
              <a:rPr lang="pt-BR" sz="2400" dirty="0">
                <a:solidFill>
                  <a:schemeClr val="tx1"/>
                </a:solidFill>
              </a:rPr>
              <a:t>O desejo do profeta Ezequiel também seja o nosso desejo e este nos leve a </a:t>
            </a:r>
            <a:r>
              <a:rPr lang="pt-BR" sz="2400" dirty="0" smtClean="0">
                <a:solidFill>
                  <a:schemeClr val="tx1"/>
                </a:solidFill>
              </a:rPr>
              <a:t>reagir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Retângulo 2"/>
          <p:cNvSpPr/>
          <p:nvPr/>
        </p:nvSpPr>
        <p:spPr>
          <a:xfrm>
            <a:off x="3779912" y="3212976"/>
            <a:ext cx="5364088" cy="890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00FF"/>
                </a:solidFill>
              </a:rPr>
              <a:t>Ap. 7,3: </a:t>
            </a:r>
            <a:r>
              <a:rPr lang="pt-BR" sz="2400" dirty="0">
                <a:solidFill>
                  <a:schemeClr val="tx1"/>
                </a:solidFill>
              </a:rPr>
              <a:t>Não fazer mal à terra e às suas criatura é ordem </a:t>
            </a:r>
            <a:r>
              <a:rPr lang="pt-BR" sz="2400" dirty="0" smtClean="0">
                <a:solidFill>
                  <a:schemeClr val="tx1"/>
                </a:solidFill>
              </a:rPr>
              <a:t>divina.</a:t>
            </a:r>
            <a:endParaRPr lang="pt-BR" sz="2400" dirty="0">
              <a:solidFill>
                <a:schemeClr val="tx1"/>
              </a:solidFill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35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1"/>
            <a:ext cx="8478180" cy="764703"/>
          </a:xfrm>
          <a:prstGeom prst="rect">
            <a:avLst/>
          </a:prstGeom>
          <a:solidFill>
            <a:srgbClr val="F74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Questões para conversar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F74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7 – </a:t>
            </a:r>
            <a:r>
              <a:rPr lang="pt-BR" sz="2400" b="1" dirty="0" smtClean="0">
                <a:solidFill>
                  <a:schemeClr val="bg1"/>
                </a:solidFill>
              </a:rPr>
              <a:t>Comunidades Pesqueiras- Lutas e Esperanças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766974"/>
            <a:ext cx="8478180" cy="6091026"/>
          </a:xfrm>
          <a:prstGeom prst="rect">
            <a:avLst/>
          </a:prstGeom>
          <a:solidFill>
            <a:srgbClr val="F5E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600" b="1" dirty="0" smtClean="0">
                <a:solidFill>
                  <a:srgbClr val="0000FF"/>
                </a:solidFill>
              </a:rPr>
              <a:t>Em </a:t>
            </a:r>
            <a:r>
              <a:rPr lang="pt-BR" sz="2600" b="1" dirty="0">
                <a:solidFill>
                  <a:srgbClr val="0000FF"/>
                </a:solidFill>
              </a:rPr>
              <a:t>Ezequiel 47,9.12, </a:t>
            </a:r>
            <a:r>
              <a:rPr lang="pt-BR" sz="2600" b="1" dirty="0" smtClean="0">
                <a:solidFill>
                  <a:srgbClr val="0000FF"/>
                </a:solidFill>
              </a:rPr>
              <a:t>o profeta afirma: “</a:t>
            </a:r>
            <a:r>
              <a:rPr lang="pt-BR" sz="2600" b="1" i="1" dirty="0" smtClean="0">
                <a:solidFill>
                  <a:srgbClr val="0000FF"/>
                </a:solidFill>
              </a:rPr>
              <a:t>Aonde </a:t>
            </a:r>
            <a:r>
              <a:rPr lang="pt-BR" sz="2600" b="1" i="1" dirty="0">
                <a:solidFill>
                  <a:srgbClr val="0000FF"/>
                </a:solidFill>
              </a:rPr>
              <a:t>o rio chegar, todos os animais que ali se movem poderão </a:t>
            </a:r>
            <a:r>
              <a:rPr lang="pt-BR" sz="2600" b="1" i="1" dirty="0" smtClean="0">
                <a:solidFill>
                  <a:srgbClr val="0000FF"/>
                </a:solidFill>
              </a:rPr>
              <a:t>viver; </a:t>
            </a:r>
            <a:r>
              <a:rPr lang="pt-BR" sz="2600" b="1" i="1" dirty="0">
                <a:solidFill>
                  <a:srgbClr val="0000FF"/>
                </a:solidFill>
              </a:rPr>
              <a:t>h</a:t>
            </a:r>
            <a:r>
              <a:rPr lang="pt-BR" sz="2600" b="1" i="1" dirty="0" smtClean="0">
                <a:solidFill>
                  <a:srgbClr val="0000FF"/>
                </a:solidFill>
              </a:rPr>
              <a:t>averá </a:t>
            </a:r>
            <a:r>
              <a:rPr lang="pt-BR" sz="2600" b="1" i="1" dirty="0">
                <a:solidFill>
                  <a:srgbClr val="0000FF"/>
                </a:solidFill>
              </a:rPr>
              <a:t>peixes em quantidade, pois ali desembocam águas que trazem saúde e haverá vida onde o rio chegar (...) </a:t>
            </a:r>
            <a:r>
              <a:rPr lang="pt-BR" sz="2600" b="1" i="1" dirty="0" smtClean="0">
                <a:solidFill>
                  <a:srgbClr val="0000FF"/>
                </a:solidFill>
              </a:rPr>
              <a:t>pois as águas que banham as árvores saem do santuário”. </a:t>
            </a:r>
          </a:p>
          <a:p>
            <a:r>
              <a:rPr lang="pt-BR" sz="2600" i="1" dirty="0" smtClean="0">
                <a:solidFill>
                  <a:schemeClr val="tx1"/>
                </a:solidFill>
              </a:rPr>
              <a:t>1. </a:t>
            </a:r>
            <a:r>
              <a:rPr lang="pt-BR" sz="2600" dirty="0" smtClean="0">
                <a:solidFill>
                  <a:schemeClr val="tx1"/>
                </a:solidFill>
              </a:rPr>
              <a:t>O que podemos fazer para que “os santuários” de onde saem as águas que formam os rios e os lugares (lagoas e mares) onde eles desembocam sejam fonte de vida para todos os seres vivos?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2. Como </a:t>
            </a:r>
            <a:r>
              <a:rPr lang="pt-BR" sz="2600" dirty="0">
                <a:solidFill>
                  <a:schemeClr val="tx1"/>
                </a:solidFill>
              </a:rPr>
              <a:t>se poderia resolver o problema de disputa pela terra na região litorânea, entre pescadores, turistas, </a:t>
            </a:r>
            <a:endParaRPr lang="pt-BR" sz="2600" dirty="0" smtClean="0">
              <a:solidFill>
                <a:schemeClr val="tx1"/>
              </a:solidFill>
            </a:endParaRPr>
          </a:p>
          <a:p>
            <a:r>
              <a:rPr lang="pt-BR" sz="2600" dirty="0" smtClean="0">
                <a:solidFill>
                  <a:schemeClr val="tx1"/>
                </a:solidFill>
              </a:rPr>
              <a:t>veranistas </a:t>
            </a:r>
            <a:r>
              <a:rPr lang="pt-BR" sz="2600" dirty="0">
                <a:solidFill>
                  <a:schemeClr val="tx1"/>
                </a:solidFill>
              </a:rPr>
              <a:t>e outros?</a:t>
            </a:r>
          </a:p>
          <a:p>
            <a:r>
              <a:rPr lang="pt-BR" sz="2600" dirty="0">
                <a:solidFill>
                  <a:schemeClr val="tx1"/>
                </a:solidFill>
              </a:rPr>
              <a:t>3. </a:t>
            </a:r>
            <a:r>
              <a:rPr lang="pt-BR" sz="2600" dirty="0" smtClean="0">
                <a:solidFill>
                  <a:schemeClr val="tx1"/>
                </a:solidFill>
              </a:rPr>
              <a:t>Como </a:t>
            </a:r>
            <a:r>
              <a:rPr lang="pt-BR" sz="2600" dirty="0">
                <a:solidFill>
                  <a:schemeClr val="tx1"/>
                </a:solidFill>
              </a:rPr>
              <a:t>nós, do campo e da cidade, </a:t>
            </a:r>
            <a:r>
              <a:rPr lang="pt-BR" sz="2600" dirty="0" smtClean="0">
                <a:solidFill>
                  <a:schemeClr val="tx1"/>
                </a:solidFill>
              </a:rPr>
              <a:t>podemos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 </a:t>
            </a:r>
            <a:r>
              <a:rPr lang="pt-BR" sz="2600" dirty="0">
                <a:solidFill>
                  <a:schemeClr val="tx1"/>
                </a:solidFill>
              </a:rPr>
              <a:t>contribuir nas lutas dos pescadores e </a:t>
            </a:r>
            <a:r>
              <a:rPr lang="pt-BR" sz="2600" dirty="0" smtClean="0">
                <a:solidFill>
                  <a:schemeClr val="tx1"/>
                </a:solidFill>
              </a:rPr>
              <a:t>pescadoras</a:t>
            </a:r>
          </a:p>
          <a:p>
            <a:r>
              <a:rPr lang="pt-BR" sz="2600" dirty="0" smtClean="0">
                <a:solidFill>
                  <a:schemeClr val="tx1"/>
                </a:solidFill>
              </a:rPr>
              <a:t> </a:t>
            </a:r>
            <a:r>
              <a:rPr lang="pt-BR" sz="2600" dirty="0">
                <a:solidFill>
                  <a:schemeClr val="tx1"/>
                </a:solidFill>
              </a:rPr>
              <a:t>artesanais?</a:t>
            </a:r>
          </a:p>
        </p:txBody>
      </p:sp>
      <p:pic>
        <p:nvPicPr>
          <p:cNvPr id="5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18" y="5013176"/>
            <a:ext cx="1854831" cy="18548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5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A41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8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Saneamento Básico, uma urgência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4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85766" y="0"/>
            <a:ext cx="8478180" cy="641865"/>
          </a:xfrm>
          <a:prstGeom prst="rect">
            <a:avLst/>
          </a:prstGeom>
          <a:solidFill>
            <a:srgbClr val="E45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Esgoto e Lixo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1177"/>
            <a:ext cx="665820" cy="6855730"/>
          </a:xfrm>
          <a:prstGeom prst="rect">
            <a:avLst/>
          </a:prstGeom>
          <a:solidFill>
            <a:srgbClr val="8509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8 – </a:t>
            </a:r>
            <a:r>
              <a:rPr lang="pt-BR" sz="2400" b="1" dirty="0" smtClean="0">
                <a:solidFill>
                  <a:schemeClr val="bg1"/>
                </a:solidFill>
              </a:rPr>
              <a:t>Saneamento Básico – Uma Urgência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5766" y="641865"/>
            <a:ext cx="8458234" cy="26431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400" b="1" dirty="0" smtClean="0">
                <a:solidFill>
                  <a:schemeClr val="tx1"/>
                </a:solidFill>
              </a:rPr>
              <a:t>No </a:t>
            </a:r>
            <a:r>
              <a:rPr lang="pt-BR" sz="2400" b="1" dirty="0">
                <a:solidFill>
                  <a:schemeClr val="tx1"/>
                </a:solidFill>
              </a:rPr>
              <a:t>Brasil, os índices de atendimento com saneamento básico, segundo dados do site Trata Brasil são os seguintes: </a:t>
            </a:r>
            <a:endParaRPr lang="pt-BR" sz="2400" b="1" dirty="0" smtClean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BR" sz="2400" dirty="0" smtClean="0">
                <a:solidFill>
                  <a:schemeClr val="tx1"/>
                </a:solidFill>
              </a:rPr>
              <a:t>Só </a:t>
            </a:r>
            <a:r>
              <a:rPr lang="pt-BR" sz="2400" dirty="0">
                <a:solidFill>
                  <a:schemeClr val="tx1"/>
                </a:solidFill>
              </a:rPr>
              <a:t>83,3% dos brasileiros são atendidos com abastecimento de água </a:t>
            </a:r>
            <a:r>
              <a:rPr lang="pt-BR" sz="2400" dirty="0" smtClean="0">
                <a:solidFill>
                  <a:schemeClr val="tx1"/>
                </a:solidFill>
              </a:rPr>
              <a:t>tratada; </a:t>
            </a:r>
          </a:p>
          <a:p>
            <a:pPr marL="342900" indent="-342900">
              <a:buFontTx/>
              <a:buChar char="-"/>
            </a:pPr>
            <a:r>
              <a:rPr lang="pt-BR" sz="2400" dirty="0">
                <a:solidFill>
                  <a:schemeClr val="tx1"/>
                </a:solidFill>
              </a:rPr>
              <a:t>Só 50,3% da população têm acesso à coleta de esgoto</a:t>
            </a:r>
            <a:r>
              <a:rPr lang="pt-BR" sz="2400" dirty="0" smtClean="0">
                <a:solidFill>
                  <a:schemeClr val="tx1"/>
                </a:solidFill>
              </a:rPr>
              <a:t>;</a:t>
            </a:r>
          </a:p>
          <a:p>
            <a:pPr marL="342900" lvl="0" indent="-342900">
              <a:buFontTx/>
              <a:buChar char="-"/>
            </a:pPr>
            <a:r>
              <a:rPr lang="pt-BR" sz="2400" dirty="0">
                <a:solidFill>
                  <a:schemeClr val="tx1"/>
                </a:solidFill>
              </a:rPr>
              <a:t>38,5% da população, não têm acesso a serviços de tratamento e destinação adequada de resíduos sólidos. </a:t>
            </a:r>
          </a:p>
        </p:txBody>
      </p:sp>
      <p:pic>
        <p:nvPicPr>
          <p:cNvPr id="8" name="Imagem 7" descr="Resultado de imagem para cores para a separação do lix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5" y="3284984"/>
            <a:ext cx="4277562" cy="25649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4963328" y="3284985"/>
            <a:ext cx="4180672" cy="25649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/>
                </a:solidFill>
              </a:rPr>
              <a:t>Até </a:t>
            </a:r>
            <a:r>
              <a:rPr lang="pt-BR" sz="2400" dirty="0">
                <a:solidFill>
                  <a:schemeClr val="tx1"/>
                </a:solidFill>
              </a:rPr>
              <a:t>2033 o Brasil deverá </a:t>
            </a:r>
            <a:r>
              <a:rPr lang="pt-BR" sz="2400" dirty="0" smtClean="0">
                <a:solidFill>
                  <a:schemeClr val="tx1"/>
                </a:solidFill>
              </a:rPr>
              <a:t>garantir total </a:t>
            </a:r>
            <a:r>
              <a:rPr lang="pt-BR" sz="2400" dirty="0">
                <a:solidFill>
                  <a:schemeClr val="tx1"/>
                </a:solidFill>
              </a:rPr>
              <a:t>cobertura no abastecimento de água potável </a:t>
            </a:r>
            <a:r>
              <a:rPr lang="pt-BR" sz="2400" dirty="0" smtClean="0">
                <a:solidFill>
                  <a:schemeClr val="tx1"/>
                </a:solidFill>
              </a:rPr>
              <a:t>, no </a:t>
            </a:r>
            <a:r>
              <a:rPr lang="pt-BR" sz="2400" dirty="0">
                <a:solidFill>
                  <a:schemeClr val="tx1"/>
                </a:solidFill>
              </a:rPr>
              <a:t>esgotamento sanitário e </a:t>
            </a:r>
            <a:r>
              <a:rPr lang="pt-BR" sz="2400" dirty="0" smtClean="0">
                <a:solidFill>
                  <a:schemeClr val="tx1"/>
                </a:solidFill>
              </a:rPr>
              <a:t>no destino </a:t>
            </a:r>
            <a:r>
              <a:rPr lang="pt-BR" sz="2400" dirty="0">
                <a:solidFill>
                  <a:schemeClr val="tx1"/>
                </a:solidFill>
              </a:rPr>
              <a:t>correto aos resíduos sólidos.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685766" y="5849889"/>
            <a:ext cx="8478180" cy="984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400" dirty="0" smtClean="0">
                <a:solidFill>
                  <a:schemeClr val="tx1"/>
                </a:solidFill>
              </a:rPr>
              <a:t>O </a:t>
            </a:r>
            <a:r>
              <a:rPr lang="pt-BR" sz="2400" dirty="0">
                <a:solidFill>
                  <a:schemeClr val="tx1"/>
                </a:solidFill>
              </a:rPr>
              <a:t>papa Francisco nos desafia carinhosamente a pensarmos num novo estilo de vida, mais consciente, menos consumista , com produção de menos lixo e coleta</a:t>
            </a:r>
            <a:endParaRPr lang="pt-BR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6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641865"/>
          </a:xfrm>
          <a:prstGeom prst="rect">
            <a:avLst/>
          </a:prstGeom>
          <a:solidFill>
            <a:srgbClr val="E45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Construindo relações saudáveis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8509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8 – </a:t>
            </a:r>
            <a:r>
              <a:rPr lang="pt-BR" sz="2400" b="1" dirty="0" smtClean="0">
                <a:solidFill>
                  <a:schemeClr val="bg1"/>
                </a:solidFill>
              </a:rPr>
              <a:t>Saneamento Básico – Uma Urgência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42223" y="620688"/>
            <a:ext cx="8478180" cy="22345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dirty="0">
                <a:solidFill>
                  <a:schemeClr val="tx1"/>
                </a:solidFill>
              </a:rPr>
              <a:t>Diante da natureza somos convidados </a:t>
            </a:r>
            <a:endParaRPr lang="pt-BR" sz="2800" dirty="0" smtClean="0">
              <a:solidFill>
                <a:schemeClr val="tx1"/>
              </a:solidFill>
            </a:endParaRPr>
          </a:p>
          <a:p>
            <a:r>
              <a:rPr lang="pt-BR" sz="2800" dirty="0" smtClean="0">
                <a:solidFill>
                  <a:schemeClr val="tx1"/>
                </a:solidFill>
              </a:rPr>
              <a:t>refletir </a:t>
            </a:r>
            <a:r>
              <a:rPr lang="pt-BR" sz="2800" dirty="0">
                <a:solidFill>
                  <a:schemeClr val="tx1"/>
                </a:solidFill>
              </a:rPr>
              <a:t>e responder com sinceridade</a:t>
            </a:r>
            <a:r>
              <a:rPr lang="pt-BR" sz="2800" dirty="0" smtClean="0">
                <a:solidFill>
                  <a:schemeClr val="tx1"/>
                </a:solidFill>
              </a:rPr>
              <a:t>: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2855206"/>
            <a:ext cx="8478180" cy="4002794"/>
          </a:xfrm>
          <a:prstGeom prst="rect">
            <a:avLst/>
          </a:prstGeom>
          <a:solidFill>
            <a:srgbClr val="F09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r>
              <a:rPr lang="pt-BR" sz="2800" i="1" dirty="0" smtClean="0">
                <a:solidFill>
                  <a:schemeClr val="tx1"/>
                </a:solidFill>
              </a:rPr>
              <a:t>Envenenamos </a:t>
            </a:r>
            <a:r>
              <a:rPr lang="pt-BR" sz="2800" i="1" dirty="0">
                <a:solidFill>
                  <a:schemeClr val="tx1"/>
                </a:solidFill>
              </a:rPr>
              <a:t>as águas com agrotóxicos, esgotos sanitários, dejetos suínos e mineração?</a:t>
            </a:r>
            <a:endParaRPr lang="pt-BR" sz="2800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pt-BR" sz="2800" i="1" dirty="0">
                <a:solidFill>
                  <a:schemeClr val="tx1"/>
                </a:solidFill>
              </a:rPr>
              <a:t>Despejamos irracionalmente veneno na terra, respeitamos o seu descanso e ajudamos na reposição de húmus? </a:t>
            </a:r>
            <a:endParaRPr lang="pt-BR" sz="2800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pt-BR" sz="2800" i="1" dirty="0">
                <a:solidFill>
                  <a:schemeClr val="tx1"/>
                </a:solidFill>
              </a:rPr>
              <a:t>O que fazemos para proteger a floresta atlântica? </a:t>
            </a:r>
            <a:endParaRPr lang="pt-BR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dirty="0">
                <a:solidFill>
                  <a:schemeClr val="tx1"/>
                </a:solidFill>
              </a:rPr>
              <a:t>O eucalipto continua “derrubando” capoeiras... A propósito, eucalipto não é reflorestamento, é cultura exótica.</a:t>
            </a:r>
          </a:p>
        </p:txBody>
      </p:sp>
      <p:pic>
        <p:nvPicPr>
          <p:cNvPr id="8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8720"/>
            <a:ext cx="2100131" cy="21001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641865"/>
          </a:xfrm>
          <a:prstGeom prst="rect">
            <a:avLst/>
          </a:prstGeom>
          <a:solidFill>
            <a:srgbClr val="E45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Cuidar é compromisso nosso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1177"/>
            <a:ext cx="665820" cy="6855730"/>
          </a:xfrm>
          <a:prstGeom prst="rect">
            <a:avLst/>
          </a:prstGeom>
          <a:solidFill>
            <a:srgbClr val="8509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8 – </a:t>
            </a:r>
            <a:r>
              <a:rPr lang="pt-BR" sz="2400" b="1" dirty="0" smtClean="0">
                <a:solidFill>
                  <a:schemeClr val="bg1"/>
                </a:solidFill>
              </a:rPr>
              <a:t>Saneamento Básico – Uma Urgência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620688"/>
            <a:ext cx="8478180" cy="62350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O</a:t>
            </a:r>
            <a:r>
              <a:rPr lang="pt-BR" sz="2800" dirty="0" smtClean="0">
                <a:solidFill>
                  <a:schemeClr val="tx1"/>
                </a:solidFill>
              </a:rPr>
              <a:t>u </a:t>
            </a:r>
            <a:r>
              <a:rPr lang="pt-BR" sz="2800" dirty="0">
                <a:solidFill>
                  <a:schemeClr val="tx1"/>
                </a:solidFill>
              </a:rPr>
              <a:t>buscamos sustentabilidade ou a natureza nos “oferecerá” eventos climáticos cada vez mais agudos e graves: enchentes, granizo, tufões, furacões, invernos e verões intensos, tempestades e </a:t>
            </a:r>
            <a:r>
              <a:rPr lang="pt-BR" sz="2800" dirty="0" smtClean="0">
                <a:solidFill>
                  <a:schemeClr val="tx1"/>
                </a:solidFill>
              </a:rPr>
              <a:t>vendavais.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A Falta de higiene pessoal somada a condições precárias de saneamento básico deixam as pessoas mais sujeitas às </a:t>
            </a:r>
            <a:r>
              <a:rPr lang="pt-BR" sz="2800" dirty="0" smtClean="0">
                <a:solidFill>
                  <a:schemeClr val="tx1"/>
                </a:solidFill>
              </a:rPr>
              <a:t>doenças.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Melhorar este mundo é possível com a boa vontade de todos, a responsabilidade de cada um e a graça de Deus. </a:t>
            </a: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/>
              </a:solidFill>
            </a:endParaRPr>
          </a:p>
          <a:p>
            <a:pPr algn="r">
              <a:spcAft>
                <a:spcPts val="600"/>
              </a:spcAft>
            </a:pPr>
            <a:r>
              <a:rPr lang="pt-BR" sz="2800" b="1" i="1" dirty="0" smtClean="0">
                <a:solidFill>
                  <a:schemeClr val="tx1"/>
                </a:solidFill>
              </a:rPr>
              <a:t>Como </a:t>
            </a:r>
            <a:r>
              <a:rPr lang="pt-BR" sz="2800" b="1" i="1" dirty="0">
                <a:solidFill>
                  <a:schemeClr val="tx1"/>
                </a:solidFill>
              </a:rPr>
              <a:t>“Jesus fazia o bem a todos as coisas” (Mc 7, 31-37), façamos bem tudo o que devemos fazer</a:t>
            </a:r>
            <a:r>
              <a:rPr lang="pt-BR" sz="2800" b="1" i="1" dirty="0" smtClean="0">
                <a:solidFill>
                  <a:schemeClr val="tx1"/>
                </a:solidFill>
              </a:rPr>
              <a:t> .</a:t>
            </a:r>
            <a:endParaRPr lang="pt-BR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641865"/>
          </a:xfrm>
          <a:prstGeom prst="rect">
            <a:avLst/>
          </a:prstGeom>
          <a:solidFill>
            <a:srgbClr val="E45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Para conversar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1177"/>
            <a:ext cx="665820" cy="6855730"/>
          </a:xfrm>
          <a:prstGeom prst="rect">
            <a:avLst/>
          </a:prstGeom>
          <a:solidFill>
            <a:srgbClr val="8509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8 – </a:t>
            </a:r>
            <a:r>
              <a:rPr lang="pt-BR" sz="2400" b="1" dirty="0" smtClean="0">
                <a:solidFill>
                  <a:schemeClr val="bg1"/>
                </a:solidFill>
              </a:rPr>
              <a:t>Saneamento Básico – Uma Urgência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2780928"/>
            <a:ext cx="8478180" cy="4077072"/>
          </a:xfrm>
          <a:prstGeom prst="rect">
            <a:avLst/>
          </a:prstGeom>
          <a:solidFill>
            <a:srgbClr val="F09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pt-BR" sz="2800" dirty="0" smtClean="0">
                <a:solidFill>
                  <a:schemeClr val="tx1"/>
                </a:solidFill>
              </a:rPr>
              <a:t>Uma </a:t>
            </a:r>
            <a:r>
              <a:rPr lang="pt-BR" sz="2800" dirty="0">
                <a:solidFill>
                  <a:schemeClr val="tx1"/>
                </a:solidFill>
              </a:rPr>
              <a:t>criança morre no mundo a cada 2,5 minutos por não ter acesso à água potável. </a:t>
            </a:r>
            <a:r>
              <a:rPr lang="pt-BR" sz="2800" i="1" dirty="0">
                <a:solidFill>
                  <a:schemeClr val="tx1"/>
                </a:solidFill>
              </a:rPr>
              <a:t>Como estamos cuidando das nascentes, dos córregos e da mata ciliar em novas propriedades</a:t>
            </a:r>
            <a:r>
              <a:rPr lang="pt-BR" sz="2800" i="1" dirty="0" smtClean="0">
                <a:solidFill>
                  <a:schemeClr val="tx1"/>
                </a:solidFill>
              </a:rPr>
              <a:t>?</a:t>
            </a:r>
          </a:p>
          <a:p>
            <a:pPr marL="514350" indent="-514350">
              <a:buFontTx/>
              <a:buAutoNum type="arabicPeriod"/>
            </a:pPr>
            <a:r>
              <a:rPr lang="pt-BR" sz="2800" dirty="0">
                <a:solidFill>
                  <a:schemeClr val="tx1"/>
                </a:solidFill>
              </a:rPr>
              <a:t>A situação rural está mais precária que na cidade. </a:t>
            </a:r>
            <a:r>
              <a:rPr lang="pt-BR" sz="2800" i="1" dirty="0">
                <a:solidFill>
                  <a:schemeClr val="tx1"/>
                </a:solidFill>
              </a:rPr>
              <a:t>Como articular a superação das necessidades de moradia, eletrificação rural, estradas, transporte coletivo, esporte e lazer para avançar na qualidade de vida e saúde para todos</a:t>
            </a:r>
            <a:r>
              <a:rPr lang="pt-BR" sz="2800" i="1" dirty="0" smtClean="0">
                <a:solidFill>
                  <a:schemeClr val="tx1"/>
                </a:solidFill>
              </a:rPr>
              <a:t>?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11266" name="Picture 2" descr="Resultado de imagem para crianças morrem por má qualidade da á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910" y="0"/>
            <a:ext cx="4255790" cy="284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31" y="620688"/>
            <a:ext cx="2088232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9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Energia Limpa e Renovável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6418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Introdução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9 – </a:t>
            </a:r>
            <a:r>
              <a:rPr lang="pt-BR" sz="2400" b="1" dirty="0" smtClean="0">
                <a:solidFill>
                  <a:schemeClr val="bg1"/>
                </a:solidFill>
              </a:rPr>
              <a:t>Energia Limpa e Renovável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620688"/>
            <a:ext cx="8478180" cy="6245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700" dirty="0">
                <a:solidFill>
                  <a:schemeClr val="tx1"/>
                </a:solidFill>
              </a:rPr>
              <a:t>Os combustíveis </a:t>
            </a:r>
            <a:r>
              <a:rPr lang="pt-BR" sz="2700" dirty="0" smtClean="0">
                <a:solidFill>
                  <a:schemeClr val="tx1"/>
                </a:solidFill>
              </a:rPr>
              <a:t>fósseis (petróleo, gás </a:t>
            </a:r>
            <a:r>
              <a:rPr lang="pt-BR" sz="2700" dirty="0">
                <a:solidFill>
                  <a:schemeClr val="tx1"/>
                </a:solidFill>
              </a:rPr>
              <a:t>natural</a:t>
            </a:r>
            <a:r>
              <a:rPr lang="pt-BR" sz="2700" dirty="0" smtClean="0">
                <a:solidFill>
                  <a:schemeClr val="tx1"/>
                </a:solidFill>
              </a:rPr>
              <a:t>, xisto, </a:t>
            </a:r>
            <a:r>
              <a:rPr lang="pt-BR" sz="2700" dirty="0">
                <a:solidFill>
                  <a:schemeClr val="tx1"/>
                </a:solidFill>
              </a:rPr>
              <a:t>carvão </a:t>
            </a:r>
            <a:r>
              <a:rPr lang="pt-BR" sz="2700" dirty="0" smtClean="0">
                <a:solidFill>
                  <a:schemeClr val="tx1"/>
                </a:solidFill>
              </a:rPr>
              <a:t>mineral...) são </a:t>
            </a:r>
            <a:r>
              <a:rPr lang="pt-BR" sz="2700" dirty="0">
                <a:solidFill>
                  <a:schemeClr val="tx1"/>
                </a:solidFill>
              </a:rPr>
              <a:t>os meios de geração de energia mais utilizados atualmente. </a:t>
            </a:r>
            <a:endParaRPr lang="pt-BR" sz="2700" dirty="0" smtClean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700" dirty="0">
                <a:solidFill>
                  <a:schemeClr val="tx1"/>
                </a:solidFill>
              </a:rPr>
              <a:t>Eles são usados em usinas </a:t>
            </a:r>
            <a:r>
              <a:rPr lang="pt-BR" sz="2700" dirty="0" smtClean="0">
                <a:solidFill>
                  <a:schemeClr val="tx1"/>
                </a:solidFill>
              </a:rPr>
              <a:t>termelétricas para produzir energia elétrica, em fornos industriais, nos automóveis </a:t>
            </a:r>
            <a:r>
              <a:rPr lang="pt-BR" sz="2700" dirty="0">
                <a:solidFill>
                  <a:schemeClr val="tx1"/>
                </a:solidFill>
              </a:rPr>
              <a:t>movidos a motor de </a:t>
            </a:r>
            <a:r>
              <a:rPr lang="pt-BR" sz="2700" dirty="0" smtClean="0">
                <a:solidFill>
                  <a:schemeClr val="tx1"/>
                </a:solidFill>
              </a:rPr>
              <a:t>combustão etc...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700" dirty="0" smtClean="0">
                <a:solidFill>
                  <a:schemeClr val="tx1"/>
                </a:solidFill>
              </a:rPr>
              <a:t>Causam  grandes problemas ambientais pois, na sua combustão completa, lançam na atmosfera o dióxido de carbono (CO</a:t>
            </a:r>
            <a:r>
              <a:rPr lang="pt-BR" sz="2700" baseline="-25000" dirty="0" smtClean="0">
                <a:solidFill>
                  <a:schemeClr val="tx1"/>
                </a:solidFill>
              </a:rPr>
              <a:t>2</a:t>
            </a:r>
            <a:r>
              <a:rPr lang="pt-BR" sz="2700" dirty="0" smtClean="0">
                <a:solidFill>
                  <a:schemeClr val="tx1"/>
                </a:solidFill>
              </a:rPr>
              <a:t>) e na queima incompleta, o monóxido de carbono </a:t>
            </a:r>
            <a:r>
              <a:rPr lang="pt-BR" sz="2700" dirty="0">
                <a:solidFill>
                  <a:schemeClr val="tx1"/>
                </a:solidFill>
              </a:rPr>
              <a:t>(CO), </a:t>
            </a:r>
            <a:r>
              <a:rPr lang="pt-BR" sz="2700" dirty="0" smtClean="0">
                <a:solidFill>
                  <a:schemeClr val="tx1"/>
                </a:solidFill>
              </a:rPr>
              <a:t>que são gases de efeito estufa que aquecem o planeta; além destes gases, outras impurezas lançadas na atmosfera tornam a chuva ácida.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700" dirty="0" smtClean="0">
                <a:solidFill>
                  <a:schemeClr val="tx1"/>
                </a:solidFill>
              </a:rPr>
              <a:t>Os </a:t>
            </a:r>
            <a:r>
              <a:rPr lang="pt-BR" sz="2700" dirty="0">
                <a:solidFill>
                  <a:schemeClr val="tx1"/>
                </a:solidFill>
              </a:rPr>
              <a:t>combustíveis fósseis não são renováveis e, portanto, um dia irão se esgotar</a:t>
            </a:r>
            <a:r>
              <a:rPr lang="pt-BR" sz="2700" dirty="0" smtClean="0">
                <a:solidFill>
                  <a:schemeClr val="tx1"/>
                </a:solidFill>
              </a:rPr>
              <a:t>.</a:t>
            </a:r>
          </a:p>
          <a:p>
            <a:endParaRPr lang="pt-B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rgbClr val="008000"/>
                </a:solidFill>
              </a:rPr>
              <a:t>Tema </a:t>
            </a:r>
            <a:r>
              <a:rPr lang="pt-BR" sz="2000" b="1" dirty="0" smtClean="0">
                <a:solidFill>
                  <a:srgbClr val="008000"/>
                </a:solidFill>
              </a:rPr>
              <a:t>1- </a:t>
            </a:r>
            <a:r>
              <a:rPr lang="pt-BR" sz="2800" b="1" dirty="0" smtClean="0">
                <a:solidFill>
                  <a:srgbClr val="008000"/>
                </a:solidFill>
              </a:rPr>
              <a:t>O </a:t>
            </a:r>
            <a:r>
              <a:rPr lang="pt-BR" sz="2800" b="1" dirty="0">
                <a:solidFill>
                  <a:srgbClr val="008000"/>
                </a:solidFill>
              </a:rPr>
              <a:t>Bioma Mata Atlântica e  a Romaria</a:t>
            </a:r>
          </a:p>
        </p:txBody>
      </p:sp>
      <p:sp>
        <p:nvSpPr>
          <p:cNvPr id="2" name="AutoShape 2" descr="Resultado de imagem para cartaz da cf 20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Resultado de imagem para cartaz da cf 201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Resultado de imagem para cartaz da cf 201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665820" y="21177"/>
            <a:ext cx="5058308" cy="1319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pt-BR" sz="3200" b="1" dirty="0">
              <a:solidFill>
                <a:srgbClr val="FFC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65820" y="4736052"/>
            <a:ext cx="8478180" cy="209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Seus habitantes indígenas chamavam este paraíso de Pindorama que na língua tupi significa Terra das Palmeiras.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Este paraíso não está sendo bem </a:t>
            </a:r>
            <a:r>
              <a:rPr lang="pt-BR" sz="2800" dirty="0" smtClean="0">
                <a:solidFill>
                  <a:schemeClr val="tx1"/>
                </a:solidFill>
              </a:rPr>
              <a:t>cuidado...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644878" y="21177"/>
            <a:ext cx="3855114" cy="1031559"/>
          </a:xfrm>
          <a:prstGeom prst="rect">
            <a:avLst/>
          </a:prstGeom>
          <a:solidFill>
            <a:srgbClr val="DBD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Um jardim chamado </a:t>
            </a:r>
            <a:r>
              <a:rPr lang="pt-BR" sz="3200" b="1" dirty="0" smtClean="0">
                <a:solidFill>
                  <a:schemeClr val="tx1"/>
                </a:solidFill>
              </a:rPr>
              <a:t>Brasil</a:t>
            </a:r>
            <a:endParaRPr lang="pt-BR" sz="3200" b="1" dirty="0">
              <a:solidFill>
                <a:schemeClr val="tx1"/>
              </a:solidFill>
            </a:endParaRPr>
          </a:p>
        </p:txBody>
      </p:sp>
      <p:pic>
        <p:nvPicPr>
          <p:cNvPr id="12" name="Picture 9" descr="C:\Users\Padre Lino\Documents\Picture Package\Captur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32" y="21177"/>
            <a:ext cx="4714875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6230" y="1340768"/>
            <a:ext cx="5082757" cy="3528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45720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Navegadores se </a:t>
            </a:r>
          </a:p>
          <a:p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     encantaram com o que viram </a:t>
            </a:r>
          </a:p>
          <a:p>
            <a:pPr>
              <a:spcAft>
                <a:spcPts val="1200"/>
              </a:spcAft>
            </a:pP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     quando chegaram aqui.</a:t>
            </a:r>
          </a:p>
          <a:p>
            <a:pPr indent="-45720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Chamaram este imenso jardim</a:t>
            </a:r>
          </a:p>
          <a:p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     de:  - Terras de Vera Cruz, 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	  - Ilha de Vera Cruz, </a:t>
            </a:r>
          </a:p>
          <a:p>
            <a:r>
              <a:rPr lang="pt-BR" sz="2800" dirty="0">
                <a:solidFill>
                  <a:schemeClr val="tx1"/>
                </a:solidFill>
              </a:rPr>
              <a:t>	</a:t>
            </a:r>
            <a:r>
              <a:rPr lang="pt-BR" sz="2800" dirty="0" smtClean="0">
                <a:solidFill>
                  <a:schemeClr val="tx1"/>
                </a:solidFill>
              </a:rPr>
              <a:t>  - Brasil.</a:t>
            </a:r>
          </a:p>
        </p:txBody>
      </p:sp>
    </p:spTree>
    <p:extLst>
      <p:ext uri="{BB962C8B-B14F-4D97-AF65-F5344CB8AC3E}">
        <p14:creationId xmlns:p14="http://schemas.microsoft.com/office/powerpoint/2010/main" val="280188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8"/>
            <a:ext cx="8478180" cy="10019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Energia Limpa e Renovável contra o aquecimento global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9 – </a:t>
            </a:r>
            <a:r>
              <a:rPr lang="pt-BR" sz="2400" b="1" dirty="0" smtClean="0">
                <a:solidFill>
                  <a:schemeClr val="bg1"/>
                </a:solidFill>
              </a:rPr>
              <a:t>Energia Limpa e Renovável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Resultado de imagem para energia limpa e renová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7" y="2176469"/>
            <a:ext cx="3666559" cy="32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601207" y="1951701"/>
            <a:ext cx="5530924" cy="2952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Quando se fala </a:t>
            </a:r>
            <a:r>
              <a:rPr lang="pt-BR" sz="2600" dirty="0">
                <a:solidFill>
                  <a:schemeClr val="tx1"/>
                </a:solidFill>
              </a:rPr>
              <a:t>em energia necessária para a movimentação dos veículos, </a:t>
            </a:r>
            <a:r>
              <a:rPr lang="pt-BR" sz="2600" dirty="0" smtClean="0">
                <a:solidFill>
                  <a:schemeClr val="tx1"/>
                </a:solidFill>
              </a:rPr>
              <a:t>energia </a:t>
            </a:r>
            <a:r>
              <a:rPr lang="pt-BR" sz="2600" dirty="0">
                <a:solidFill>
                  <a:schemeClr val="tx1"/>
                </a:solidFill>
              </a:rPr>
              <a:t>limpa </a:t>
            </a:r>
            <a:r>
              <a:rPr lang="pt-BR" sz="2600" dirty="0" smtClean="0">
                <a:solidFill>
                  <a:schemeClr val="tx1"/>
                </a:solidFill>
              </a:rPr>
              <a:t>é aquela que não libera o dióxido </a:t>
            </a:r>
            <a:r>
              <a:rPr lang="pt-BR" sz="2600" dirty="0">
                <a:solidFill>
                  <a:schemeClr val="tx1"/>
                </a:solidFill>
              </a:rPr>
              <a:t>de carbono - </a:t>
            </a:r>
            <a:r>
              <a:rPr lang="pt-BR" sz="2600" dirty="0" smtClean="0">
                <a:solidFill>
                  <a:schemeClr val="tx1"/>
                </a:solidFill>
              </a:rPr>
              <a:t>CO</a:t>
            </a:r>
            <a:r>
              <a:rPr lang="pt-BR" sz="2600" baseline="-25000" dirty="0" smtClean="0">
                <a:solidFill>
                  <a:schemeClr val="tx1"/>
                </a:solidFill>
              </a:rPr>
              <a:t>2</a:t>
            </a:r>
            <a:r>
              <a:rPr lang="pt-BR" sz="2600" dirty="0" smtClean="0">
                <a:solidFill>
                  <a:schemeClr val="tx1"/>
                </a:solidFill>
              </a:rPr>
              <a:t>) e não contribui com o aquecimento global, como o biocombustível: biomassa (etanol)e </a:t>
            </a:r>
            <a:r>
              <a:rPr lang="pt-BR" sz="2600" dirty="0">
                <a:solidFill>
                  <a:schemeClr val="tx1"/>
                </a:solidFill>
              </a:rPr>
              <a:t>o biodiesel.</a:t>
            </a:r>
            <a:r>
              <a:rPr lang="pt-BR" sz="2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etângulo 1"/>
          <p:cNvSpPr/>
          <p:nvPr/>
        </p:nvSpPr>
        <p:spPr>
          <a:xfrm>
            <a:off x="653952" y="966664"/>
            <a:ext cx="8478179" cy="950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700" dirty="0">
                <a:solidFill>
                  <a:schemeClr val="tx1"/>
                </a:solidFill>
              </a:rPr>
              <a:t>A energia mecânica ou elétrica é considerada limpa se não libera substâncias poluentes para o meio ambiente.</a:t>
            </a:r>
          </a:p>
        </p:txBody>
      </p:sp>
      <p:sp>
        <p:nvSpPr>
          <p:cNvPr id="3" name="Retângulo 2"/>
          <p:cNvSpPr/>
          <p:nvPr/>
        </p:nvSpPr>
        <p:spPr>
          <a:xfrm>
            <a:off x="707875" y="5301208"/>
            <a:ext cx="8454583" cy="1461337"/>
          </a:xfrm>
          <a:prstGeom prst="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 smtClean="0">
              <a:solidFill>
                <a:schemeClr val="tx1"/>
              </a:solidFill>
            </a:endParaRPr>
          </a:p>
          <a:p>
            <a:pPr algn="ctr"/>
            <a:r>
              <a:rPr lang="pt-BR" sz="2600" b="1" dirty="0" smtClean="0">
                <a:solidFill>
                  <a:srgbClr val="386F35"/>
                </a:solidFill>
              </a:rPr>
              <a:t>Na </a:t>
            </a:r>
            <a:r>
              <a:rPr lang="pt-BR" sz="2600" b="1" dirty="0">
                <a:solidFill>
                  <a:srgbClr val="386F35"/>
                </a:solidFill>
              </a:rPr>
              <a:t>verdade, os biocombustíveis também liberam dióxido de carbono quando são queimados, mas esse gás volta a fixar-se no vegetal durante o seu crescimento por meio da fotossíntese e por isso não aquecem o </a:t>
            </a:r>
            <a:r>
              <a:rPr lang="pt-BR" sz="2600" b="1" dirty="0" smtClean="0">
                <a:solidFill>
                  <a:srgbClr val="386F35"/>
                </a:solidFill>
              </a:rPr>
              <a:t>planeta.</a:t>
            </a:r>
          </a:p>
          <a:p>
            <a:pPr algn="ctr">
              <a:spcAft>
                <a:spcPts val="600"/>
              </a:spcAft>
            </a:pP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2333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8"/>
            <a:ext cx="8478180" cy="10019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Energia Limpa e Renovável contra o aquecimento global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1178"/>
            <a:ext cx="665820" cy="687917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9 – </a:t>
            </a:r>
            <a:r>
              <a:rPr lang="pt-BR" sz="2400" b="1" dirty="0" smtClean="0">
                <a:solidFill>
                  <a:schemeClr val="bg1"/>
                </a:solidFill>
              </a:rPr>
              <a:t>Energia Limpa e Renovável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5771" y="979104"/>
            <a:ext cx="8448229" cy="25922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As principais fontes </a:t>
            </a:r>
            <a:r>
              <a:rPr lang="pt-BR" sz="2800" dirty="0" smtClean="0">
                <a:solidFill>
                  <a:schemeClr val="tx1"/>
                </a:solidFill>
              </a:rPr>
              <a:t>de </a:t>
            </a:r>
            <a:r>
              <a:rPr lang="pt-BR" sz="2800" dirty="0">
                <a:solidFill>
                  <a:schemeClr val="tx1"/>
                </a:solidFill>
              </a:rPr>
              <a:t>energia </a:t>
            </a:r>
            <a:r>
              <a:rPr lang="pt-BR" sz="2800" dirty="0" smtClean="0">
                <a:solidFill>
                  <a:schemeClr val="tx1"/>
                </a:solidFill>
              </a:rPr>
              <a:t>limpa são:</a:t>
            </a:r>
          </a:p>
          <a:p>
            <a:pPr marL="342900" lvl="0" indent="-342900">
              <a:buFontTx/>
              <a:buChar char="-"/>
            </a:pPr>
            <a:r>
              <a:rPr lang="pt-BR" sz="2700" b="1" dirty="0">
                <a:solidFill>
                  <a:schemeClr val="tx1"/>
                </a:solidFill>
              </a:rPr>
              <a:t>Energia eólica </a:t>
            </a:r>
            <a:r>
              <a:rPr lang="pt-BR" sz="2700" dirty="0">
                <a:solidFill>
                  <a:schemeClr val="tx1"/>
                </a:solidFill>
              </a:rPr>
              <a:t>- gerada a partir da força do vento ;</a:t>
            </a:r>
          </a:p>
          <a:p>
            <a:pPr marL="342900" lvl="0" indent="-342900">
              <a:buFontTx/>
              <a:buChar char="-"/>
            </a:pPr>
            <a:r>
              <a:rPr lang="pt-BR" sz="2700" b="1" dirty="0">
                <a:solidFill>
                  <a:schemeClr val="tx1"/>
                </a:solidFill>
              </a:rPr>
              <a:t>Energia das marés </a:t>
            </a:r>
            <a:r>
              <a:rPr lang="pt-BR" sz="2700" dirty="0">
                <a:solidFill>
                  <a:schemeClr val="tx1"/>
                </a:solidFill>
              </a:rPr>
              <a:t>- gerada através do movimento das ondas dos mares e oceanos</a:t>
            </a:r>
            <a:r>
              <a:rPr lang="pt-BR" sz="2700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pt-BR" sz="2700" b="1" dirty="0">
                <a:solidFill>
                  <a:schemeClr val="tx1"/>
                </a:solidFill>
              </a:rPr>
              <a:t>Biocombustíveis</a:t>
            </a:r>
            <a:r>
              <a:rPr lang="pt-BR" sz="2700" dirty="0">
                <a:solidFill>
                  <a:schemeClr val="tx1"/>
                </a:solidFill>
              </a:rPr>
              <a:t> – São combustíveis limpos de origem biológica ou natural, tais como o etanol  e biodiesel</a:t>
            </a:r>
            <a:r>
              <a:rPr lang="pt-BR" sz="2700" dirty="0" smtClean="0">
                <a:solidFill>
                  <a:schemeClr val="tx1"/>
                </a:solidFill>
              </a:rPr>
              <a:t>;</a:t>
            </a:r>
            <a:endParaRPr lang="pt-BR" sz="2700" dirty="0">
              <a:solidFill>
                <a:schemeClr val="tx1"/>
              </a:solidFill>
            </a:endParaRPr>
          </a:p>
        </p:txBody>
      </p:sp>
      <p:pic>
        <p:nvPicPr>
          <p:cNvPr id="11" name="Imagem 10" descr="Turbinas de energia eólica em Sicília, Itáli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38" y="3571393"/>
            <a:ext cx="4382634" cy="32631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ângulo 12"/>
          <p:cNvSpPr/>
          <p:nvPr/>
        </p:nvSpPr>
        <p:spPr>
          <a:xfrm>
            <a:off x="726670" y="3571393"/>
            <a:ext cx="5402560" cy="3286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Tx/>
              <a:buChar char="-"/>
            </a:pPr>
            <a:r>
              <a:rPr lang="pt-BR" sz="2600" b="1" dirty="0" smtClean="0">
                <a:solidFill>
                  <a:schemeClr val="tx1"/>
                </a:solidFill>
              </a:rPr>
              <a:t>Energia </a:t>
            </a:r>
            <a:r>
              <a:rPr lang="pt-BR" sz="2600" b="1" dirty="0">
                <a:solidFill>
                  <a:schemeClr val="tx1"/>
                </a:solidFill>
              </a:rPr>
              <a:t>solar  ou fotovoltaica </a:t>
            </a:r>
            <a:r>
              <a:rPr lang="pt-BR" sz="2600" dirty="0">
                <a:solidFill>
                  <a:schemeClr val="tx1"/>
                </a:solidFill>
              </a:rPr>
              <a:t>- gerada a partir dos raios solares. </a:t>
            </a:r>
            <a:endParaRPr lang="pt-BR" sz="26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pt-BR" sz="2600" b="1" dirty="0">
                <a:solidFill>
                  <a:schemeClr val="tx1"/>
                </a:solidFill>
              </a:rPr>
              <a:t>Geotérmica</a:t>
            </a:r>
            <a:r>
              <a:rPr lang="pt-BR" sz="2600" dirty="0">
                <a:solidFill>
                  <a:schemeClr val="tx1"/>
                </a:solidFill>
              </a:rPr>
              <a:t> - A energia geotérmica é oriunda do calor interno da Terra (5.000º C) que chega à crosta terrestre em algumas partes do globo e pode ser usada para produzir energia </a:t>
            </a:r>
            <a:r>
              <a:rPr lang="pt-BR" sz="2600" dirty="0" smtClean="0">
                <a:solidFill>
                  <a:schemeClr val="tx1"/>
                </a:solidFill>
              </a:rPr>
              <a:t>elétrica</a:t>
            </a:r>
            <a:endParaRPr lang="pt-B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7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8"/>
            <a:ext cx="8478180" cy="10019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Energia Limpa e Renovável contra o aquecimento global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            Tema 9 – </a:t>
            </a:r>
            <a:r>
              <a:rPr lang="pt-BR" sz="2400" b="1" dirty="0" smtClean="0">
                <a:solidFill>
                  <a:schemeClr val="bg1"/>
                </a:solidFill>
              </a:rPr>
              <a:t>Energia Limpa e Renovável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m para hidrelétrica de It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98072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012160" y="980728"/>
            <a:ext cx="3131840" cy="457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A energia hidrelétrica e nuclear também não aquecem o planeta mas causam  grandes e perigosos impactos ambientais.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5478827"/>
            <a:ext cx="9144000" cy="13791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 smtClean="0">
                <a:solidFill>
                  <a:schemeClr val="tx1"/>
                </a:solidFill>
              </a:rPr>
              <a:t>A </a:t>
            </a:r>
            <a:r>
              <a:rPr lang="pt-BR" sz="2800" b="1" dirty="0">
                <a:solidFill>
                  <a:schemeClr val="tx1"/>
                </a:solidFill>
              </a:rPr>
              <a:t>produção e o consumo de energia de fontes limpas são de extrema importância para a proteção do meio ambiente e da manutenção da qualidade de vida das pessoas</a:t>
            </a:r>
            <a:r>
              <a:rPr lang="pt-BR" sz="25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196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10019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Os países pobres não podem ser penalizados, pede o papa Francisco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9 – </a:t>
            </a:r>
            <a:r>
              <a:rPr lang="pt-BR" sz="2400" b="1" dirty="0" smtClean="0">
                <a:solidFill>
                  <a:schemeClr val="bg1"/>
                </a:solidFill>
              </a:rPr>
              <a:t>Energia Limpa e Renovável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Documents and Settings\Pe. Lino\Meus documentos\Minhas imagens\papa-francisco-po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80727"/>
            <a:ext cx="2051720" cy="583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5820" y="980728"/>
            <a:ext cx="6642484" cy="5875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500" dirty="0">
                <a:solidFill>
                  <a:schemeClr val="tx1"/>
                </a:solidFill>
              </a:rPr>
              <a:t>O papa Francisco (LS 172) desafia as nações ricas a declinarem de seus interesses nacionais para privilegiar o bem comum global e cita a transição da produção de energia poluidora para energia limpa como uma urgência, mas sem penalizar os países pobres.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500" dirty="0" smtClean="0">
                <a:solidFill>
                  <a:schemeClr val="tx1"/>
                </a:solidFill>
              </a:rPr>
              <a:t>Para </a:t>
            </a:r>
            <a:r>
              <a:rPr lang="pt-BR" sz="2500" dirty="0">
                <a:solidFill>
                  <a:schemeClr val="tx1"/>
                </a:solidFill>
              </a:rPr>
              <a:t>os países pobres, as prioridades devem ser a erradicação da </a:t>
            </a:r>
            <a:r>
              <a:rPr lang="pt-BR" sz="2500" dirty="0" smtClean="0">
                <a:solidFill>
                  <a:schemeClr val="tx1"/>
                </a:solidFill>
              </a:rPr>
              <a:t>miséria, </a:t>
            </a:r>
            <a:r>
              <a:rPr lang="pt-BR" sz="2500" dirty="0">
                <a:solidFill>
                  <a:schemeClr val="tx1"/>
                </a:solidFill>
              </a:rPr>
              <a:t>o desenvolvimento social dos seus habitantes e o combate ao consumo exagerado e </a:t>
            </a:r>
            <a:r>
              <a:rPr lang="pt-BR" sz="2500" dirty="0" smtClean="0">
                <a:solidFill>
                  <a:schemeClr val="tx1"/>
                </a:solidFill>
              </a:rPr>
              <a:t>à </a:t>
            </a:r>
            <a:r>
              <a:rPr lang="pt-BR" sz="2500" dirty="0">
                <a:solidFill>
                  <a:schemeClr val="tx1"/>
                </a:solidFill>
              </a:rPr>
              <a:t>corrupção. Devem também desenvolver formas menos poluentes de produção de energia, mas para isso precisam contar com a ajuda dos países que cresceram muito à custa da atual poluição do planeta. </a:t>
            </a:r>
          </a:p>
        </p:txBody>
      </p:sp>
    </p:spTree>
    <p:extLst>
      <p:ext uri="{BB962C8B-B14F-4D97-AF65-F5344CB8AC3E}">
        <p14:creationId xmlns:p14="http://schemas.microsoft.com/office/powerpoint/2010/main" val="22448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22961"/>
            <a:ext cx="8478180" cy="7138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Atitudes transformadoras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9 – </a:t>
            </a:r>
            <a:r>
              <a:rPr lang="pt-BR" sz="2400" b="1" dirty="0" smtClean="0">
                <a:solidFill>
                  <a:schemeClr val="bg1"/>
                </a:solidFill>
              </a:rPr>
              <a:t>Energia Limpa e Renovável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692697"/>
            <a:ext cx="8478180" cy="61630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pt-BR" sz="2800" dirty="0">
                <a:solidFill>
                  <a:schemeClr val="tx1"/>
                </a:solidFill>
              </a:rPr>
              <a:t>Atitudes que estão ao nosso </a:t>
            </a:r>
            <a:r>
              <a:rPr lang="pt-BR" sz="2800" dirty="0" smtClean="0">
                <a:solidFill>
                  <a:schemeClr val="tx1"/>
                </a:solidFill>
              </a:rPr>
              <a:t>alcance</a:t>
            </a:r>
          </a:p>
          <a:p>
            <a:pPr lvl="0"/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>   </a:t>
            </a:r>
            <a:r>
              <a:rPr lang="pt-BR" sz="2800" dirty="0">
                <a:solidFill>
                  <a:schemeClr val="tx1"/>
                </a:solidFill>
              </a:rPr>
              <a:t>(</a:t>
            </a:r>
            <a:r>
              <a:rPr lang="pt-BR" sz="2800" i="1" dirty="0">
                <a:solidFill>
                  <a:schemeClr val="tx1"/>
                </a:solidFill>
              </a:rPr>
              <a:t>vamos conversar</a:t>
            </a:r>
            <a:r>
              <a:rPr lang="pt-BR" sz="2800" dirty="0">
                <a:solidFill>
                  <a:schemeClr val="tx1"/>
                </a:solidFill>
              </a:rPr>
              <a:t>):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sz="2800" dirty="0" smtClean="0">
                <a:solidFill>
                  <a:schemeClr val="tx1"/>
                </a:solidFill>
              </a:rPr>
              <a:t>Sobre </a:t>
            </a:r>
            <a:r>
              <a:rPr lang="pt-BR" sz="2800" dirty="0">
                <a:solidFill>
                  <a:schemeClr val="tx1"/>
                </a:solidFill>
              </a:rPr>
              <a:t>as consequências </a:t>
            </a:r>
            <a:r>
              <a:rPr lang="pt-BR" sz="2800" dirty="0" smtClean="0">
                <a:solidFill>
                  <a:schemeClr val="tx1"/>
                </a:solidFill>
              </a:rPr>
              <a:t>sociais </a:t>
            </a:r>
            <a:r>
              <a:rPr lang="pt-BR" sz="2800" dirty="0">
                <a:solidFill>
                  <a:schemeClr val="tx1"/>
                </a:solidFill>
              </a:rPr>
              <a:t>e ambientais das hidrelétricas, termoelétricas, usinas nucleares. Também sobre a energia solar, eólica e outras fontes de energia limpa. 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sz="2800" dirty="0" smtClean="0">
                <a:solidFill>
                  <a:schemeClr val="tx1"/>
                </a:solidFill>
              </a:rPr>
              <a:t>Sobre a opção </a:t>
            </a:r>
            <a:r>
              <a:rPr lang="pt-BR" sz="2800" dirty="0">
                <a:solidFill>
                  <a:schemeClr val="tx1"/>
                </a:solidFill>
              </a:rPr>
              <a:t>em abastecer os carros com </a:t>
            </a:r>
            <a:r>
              <a:rPr lang="pt-BR" sz="2800" dirty="0" smtClean="0">
                <a:solidFill>
                  <a:schemeClr val="tx1"/>
                </a:solidFill>
              </a:rPr>
              <a:t>biocombustíveis, usar </a:t>
            </a:r>
            <a:r>
              <a:rPr lang="pt-BR" sz="2800" dirty="0">
                <a:solidFill>
                  <a:schemeClr val="tx1"/>
                </a:solidFill>
              </a:rPr>
              <a:t>mais o transporte coletivo e praticar a carona </a:t>
            </a:r>
            <a:r>
              <a:rPr lang="pt-BR" sz="2800" dirty="0" smtClean="0">
                <a:solidFill>
                  <a:schemeClr val="tx1"/>
                </a:solidFill>
              </a:rPr>
              <a:t>solidária...</a:t>
            </a:r>
            <a:endParaRPr lang="pt-BR" sz="28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pt-BR" sz="2800" dirty="0" smtClean="0">
                <a:solidFill>
                  <a:schemeClr val="tx1"/>
                </a:solidFill>
              </a:rPr>
              <a:t>Sobre o uso correto da </a:t>
            </a:r>
            <a:r>
              <a:rPr lang="pt-BR" sz="2800" dirty="0">
                <a:solidFill>
                  <a:schemeClr val="tx1"/>
                </a:solidFill>
              </a:rPr>
              <a:t>energia </a:t>
            </a:r>
            <a:r>
              <a:rPr lang="pt-BR" sz="2800" dirty="0" smtClean="0">
                <a:solidFill>
                  <a:schemeClr val="tx1"/>
                </a:solidFill>
              </a:rPr>
              <a:t>elétrica: gera economia </a:t>
            </a:r>
            <a:r>
              <a:rPr lang="pt-BR" sz="2800" dirty="0">
                <a:solidFill>
                  <a:schemeClr val="tx1"/>
                </a:solidFill>
              </a:rPr>
              <a:t>na conta de luz e ainda ajuda o país a preservar suas reservas ecológicas e a vida do planeta</a:t>
            </a:r>
            <a:r>
              <a:rPr lang="pt-BR" sz="2800" dirty="0"/>
              <a:t>.</a:t>
            </a:r>
          </a:p>
        </p:txBody>
      </p:sp>
      <p:pic>
        <p:nvPicPr>
          <p:cNvPr id="7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1974"/>
            <a:ext cx="1857534" cy="1921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10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1217929"/>
          </a:xfrm>
          <a:prstGeom prst="rect">
            <a:avLst/>
          </a:prstGeom>
          <a:solidFill>
            <a:srgbClr val="A14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Missão do ser humano: cultivar e cuidar do universo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10– </a:t>
            </a:r>
            <a:r>
              <a:rPr lang="pt-BR" sz="2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1196752"/>
            <a:ext cx="8478180" cy="5658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b="1" dirty="0" smtClean="0">
                <a:solidFill>
                  <a:srgbClr val="2D5B2B"/>
                </a:solidFill>
              </a:rPr>
              <a:t>A Bíblia diz que “Deus </a:t>
            </a:r>
            <a:r>
              <a:rPr lang="pt-BR" sz="2800" b="1" dirty="0">
                <a:solidFill>
                  <a:srgbClr val="2D5B2B"/>
                </a:solidFill>
              </a:rPr>
              <a:t>plantou um jardim em </a:t>
            </a:r>
            <a:r>
              <a:rPr lang="pt-BR" sz="2800" b="1" dirty="0" smtClean="0">
                <a:solidFill>
                  <a:srgbClr val="2D5B2B"/>
                </a:solidFill>
              </a:rPr>
              <a:t>Éden e nele  </a:t>
            </a:r>
            <a:r>
              <a:rPr lang="pt-BR" sz="2800" b="1" dirty="0">
                <a:solidFill>
                  <a:srgbClr val="2D5B2B"/>
                </a:solidFill>
              </a:rPr>
              <a:t>colocou o homem </a:t>
            </a:r>
            <a:r>
              <a:rPr lang="pt-BR" sz="2800" b="1" dirty="0" smtClean="0">
                <a:solidFill>
                  <a:srgbClr val="2D5B2B"/>
                </a:solidFill>
              </a:rPr>
              <a:t>para </a:t>
            </a:r>
            <a:r>
              <a:rPr lang="pt-BR" sz="2800" b="1" dirty="0">
                <a:solidFill>
                  <a:srgbClr val="2D5B2B"/>
                </a:solidFill>
              </a:rPr>
              <a:t>que o cultivasse e o guardasse” (</a:t>
            </a:r>
            <a:r>
              <a:rPr lang="pt-BR" sz="2800" b="1" dirty="0" err="1">
                <a:solidFill>
                  <a:srgbClr val="2D5B2B"/>
                </a:solidFill>
              </a:rPr>
              <a:t>Gn</a:t>
            </a:r>
            <a:r>
              <a:rPr lang="pt-BR" sz="2800" b="1" dirty="0">
                <a:solidFill>
                  <a:srgbClr val="2D5B2B"/>
                </a:solidFill>
              </a:rPr>
              <a:t> 2,8-9.15</a:t>
            </a:r>
            <a:r>
              <a:rPr lang="pt-BR" sz="2800" b="1" dirty="0" smtClean="0">
                <a:solidFill>
                  <a:srgbClr val="2D5B2B"/>
                </a:solidFill>
              </a:rPr>
              <a:t>).</a:t>
            </a: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pt-BR" sz="2800" b="1" dirty="0">
                <a:solidFill>
                  <a:srgbClr val="2D5B2B"/>
                </a:solidFill>
              </a:rPr>
              <a:t>O ser humano está fortemente ligado </a:t>
            </a:r>
            <a:r>
              <a:rPr lang="pt-BR" sz="2800" b="1" dirty="0" smtClean="0">
                <a:solidFill>
                  <a:srgbClr val="2D5B2B"/>
                </a:solidFill>
              </a:rPr>
              <a:t>à terra (é </a:t>
            </a:r>
            <a:r>
              <a:rPr lang="pt-BR" sz="2800" b="1" dirty="0" err="1" smtClean="0">
                <a:solidFill>
                  <a:srgbClr val="2D5B2B"/>
                </a:solidFill>
              </a:rPr>
              <a:t>adamah</a:t>
            </a:r>
            <a:r>
              <a:rPr lang="pt-BR" sz="2800" b="1" dirty="0" smtClean="0">
                <a:solidFill>
                  <a:srgbClr val="2D5B2B"/>
                </a:solidFill>
              </a:rPr>
              <a:t>  - </a:t>
            </a:r>
            <a:r>
              <a:rPr lang="pt-BR" sz="2800" b="1" dirty="0" err="1" smtClean="0">
                <a:solidFill>
                  <a:srgbClr val="2D5B2B"/>
                </a:solidFill>
              </a:rPr>
              <a:t>Gn</a:t>
            </a:r>
            <a:r>
              <a:rPr lang="pt-BR" sz="2800" b="1" dirty="0" smtClean="0">
                <a:solidFill>
                  <a:srgbClr val="2D5B2B"/>
                </a:solidFill>
              </a:rPr>
              <a:t> 2,7) e com todos os animais está </a:t>
            </a:r>
            <a:r>
              <a:rPr lang="pt-BR" sz="2800" b="1" dirty="0">
                <a:solidFill>
                  <a:srgbClr val="2D5B2B"/>
                </a:solidFill>
              </a:rPr>
              <a:t>em relação íntima, pois ele </a:t>
            </a:r>
            <a:r>
              <a:rPr lang="pt-BR" sz="2800" b="1" dirty="0" smtClean="0">
                <a:solidFill>
                  <a:srgbClr val="2D5B2B"/>
                </a:solidFill>
              </a:rPr>
              <a:t>os nomeia (</a:t>
            </a:r>
            <a:r>
              <a:rPr lang="pt-BR" sz="2800" b="1" dirty="0" err="1" smtClean="0">
                <a:solidFill>
                  <a:srgbClr val="2D5B2B"/>
                </a:solidFill>
              </a:rPr>
              <a:t>Gn</a:t>
            </a:r>
            <a:r>
              <a:rPr lang="pt-BR" sz="2800" b="1" dirty="0" smtClean="0">
                <a:solidFill>
                  <a:srgbClr val="2D5B2B"/>
                </a:solidFill>
              </a:rPr>
              <a:t> 2,19).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b="1" dirty="0">
                <a:solidFill>
                  <a:srgbClr val="2D5B2B"/>
                </a:solidFill>
              </a:rPr>
              <a:t>Os agricultores familiares</a:t>
            </a:r>
            <a:r>
              <a:rPr lang="pt-BR" sz="2800" b="1" dirty="0" smtClean="0">
                <a:solidFill>
                  <a:srgbClr val="2D5B2B"/>
                </a:solidFill>
              </a:rPr>
              <a:t>,  </a:t>
            </a:r>
            <a:r>
              <a:rPr lang="pt-BR" sz="2800" b="1" dirty="0">
                <a:solidFill>
                  <a:srgbClr val="2D5B2B"/>
                </a:solidFill>
              </a:rPr>
              <a:t>camponeses e povos da terra, </a:t>
            </a:r>
            <a:r>
              <a:rPr lang="pt-BR" sz="2800" b="1" dirty="0" smtClean="0">
                <a:solidFill>
                  <a:srgbClr val="2D5B2B"/>
                </a:solidFill>
              </a:rPr>
              <a:t>pequenos </a:t>
            </a:r>
            <a:r>
              <a:rPr lang="pt-BR" sz="2800" b="1" dirty="0">
                <a:solidFill>
                  <a:srgbClr val="2D5B2B"/>
                </a:solidFill>
              </a:rPr>
              <a:t>proprietários, parceiros, meeiros, arrendatários, ocupantes, assentados da reforma agrária, quilombolas, coletores florestais e também populações </a:t>
            </a:r>
            <a:r>
              <a:rPr lang="pt-BR" sz="2800" b="1" dirty="0" smtClean="0">
                <a:solidFill>
                  <a:srgbClr val="2D5B2B"/>
                </a:solidFill>
              </a:rPr>
              <a:t>indígenas são os verdadeiros </a:t>
            </a:r>
            <a:r>
              <a:rPr lang="pt-BR" sz="2800" b="1" dirty="0">
                <a:solidFill>
                  <a:srgbClr val="2D5B2B"/>
                </a:solidFill>
              </a:rPr>
              <a:t>guardiões do </a:t>
            </a:r>
            <a:r>
              <a:rPr lang="pt-BR" sz="2800" b="1" dirty="0" smtClean="0">
                <a:solidFill>
                  <a:srgbClr val="2D5B2B"/>
                </a:solidFill>
              </a:rPr>
              <a:t>espaço rural (99.7</a:t>
            </a:r>
            <a:r>
              <a:rPr lang="pt-BR" sz="2800" b="1" dirty="0">
                <a:solidFill>
                  <a:srgbClr val="2D5B2B"/>
                </a:solidFill>
              </a:rPr>
              <a:t>% do território </a:t>
            </a:r>
            <a:r>
              <a:rPr lang="pt-BR" sz="2800" b="1" dirty="0" smtClean="0">
                <a:solidFill>
                  <a:srgbClr val="2D5B2B"/>
                </a:solidFill>
              </a:rPr>
              <a:t>nacional)</a:t>
            </a:r>
            <a:endParaRPr lang="pt-BR" sz="2800" b="1" dirty="0">
              <a:solidFill>
                <a:srgbClr val="2D5B2B"/>
              </a:solidFill>
            </a:endParaRPr>
          </a:p>
          <a:p>
            <a:pPr marL="457200" lvl="0" indent="-457200">
              <a:buFont typeface="Courier New" panose="02070309020205020404" pitchFamily="49" charset="0"/>
              <a:buChar char="o"/>
            </a:pPr>
            <a:endParaRPr lang="pt-BR" sz="2800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21772"/>
            <a:ext cx="8478180" cy="100190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 agricultura que não responde ao desejo do criador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10– </a:t>
            </a:r>
            <a:r>
              <a:rPr lang="pt-BR" sz="2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980729"/>
            <a:ext cx="8478180" cy="43924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28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700" b="1" dirty="0" smtClean="0">
                <a:solidFill>
                  <a:srgbClr val="2D5B2B"/>
                </a:solidFill>
              </a:rPr>
              <a:t>A grande produção agrícola mas que não chega na mesa de todos, em </a:t>
            </a:r>
            <a:r>
              <a:rPr lang="pt-BR" sz="2700" b="1" dirty="0">
                <a:solidFill>
                  <a:srgbClr val="2D5B2B"/>
                </a:solidFill>
              </a:rPr>
              <a:t>razão da desigual distribuição de renda e </a:t>
            </a:r>
            <a:r>
              <a:rPr lang="pt-BR" sz="2700" b="1" dirty="0" smtClean="0">
                <a:solidFill>
                  <a:srgbClr val="2D5B2B"/>
                </a:solidFill>
              </a:rPr>
              <a:t>do </a:t>
            </a:r>
            <a:r>
              <a:rPr lang="pt-BR" sz="2700" b="1" dirty="0">
                <a:solidFill>
                  <a:srgbClr val="2D5B2B"/>
                </a:solidFill>
              </a:rPr>
              <a:t>desperdício </a:t>
            </a:r>
            <a:r>
              <a:rPr lang="pt-BR" sz="2700" b="1" dirty="0" smtClean="0">
                <a:solidFill>
                  <a:srgbClr val="2D5B2B"/>
                </a:solidFill>
              </a:rPr>
              <a:t>do </a:t>
            </a:r>
            <a:r>
              <a:rPr lang="pt-BR" sz="2700" b="1" dirty="0">
                <a:solidFill>
                  <a:srgbClr val="2D5B2B"/>
                </a:solidFill>
              </a:rPr>
              <a:t>alimento </a:t>
            </a:r>
            <a:r>
              <a:rPr lang="pt-BR" sz="2700" b="1" dirty="0" smtClean="0">
                <a:solidFill>
                  <a:srgbClr val="2D5B2B"/>
                </a:solidFill>
              </a:rPr>
              <a:t>produzido</a:t>
            </a:r>
            <a:r>
              <a:rPr lang="pt-BR" sz="2700" b="1" dirty="0">
                <a:solidFill>
                  <a:srgbClr val="2D5B2B"/>
                </a:solidFill>
              </a:rPr>
              <a:t>.</a:t>
            </a: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pt-BR" sz="2700" b="1" dirty="0" smtClean="0">
                <a:solidFill>
                  <a:srgbClr val="2D5B2B"/>
                </a:solidFill>
              </a:rPr>
              <a:t>A </a:t>
            </a:r>
            <a:r>
              <a:rPr lang="pt-BR" sz="2700" b="1" dirty="0">
                <a:solidFill>
                  <a:srgbClr val="2D5B2B"/>
                </a:solidFill>
              </a:rPr>
              <a:t>preferência </a:t>
            </a:r>
            <a:r>
              <a:rPr lang="pt-BR" sz="2700" b="1" dirty="0" smtClean="0">
                <a:solidFill>
                  <a:srgbClr val="2D5B2B"/>
                </a:solidFill>
              </a:rPr>
              <a:t>dada ao cultivo </a:t>
            </a:r>
            <a:r>
              <a:rPr lang="pt-BR" sz="2700" b="1" dirty="0">
                <a:solidFill>
                  <a:srgbClr val="2D5B2B"/>
                </a:solidFill>
              </a:rPr>
              <a:t>intensivo de monoculturas, com uso excessivo de fertilizantes e agrotóxicos </a:t>
            </a:r>
            <a:r>
              <a:rPr lang="pt-BR" sz="2700" b="1" dirty="0" smtClean="0">
                <a:solidFill>
                  <a:srgbClr val="2D5B2B"/>
                </a:solidFill>
              </a:rPr>
              <a:t>(</a:t>
            </a:r>
            <a:r>
              <a:rPr lang="pt-BR" sz="2700" b="1" i="1" dirty="0" smtClean="0">
                <a:solidFill>
                  <a:srgbClr val="2D5B2B"/>
                </a:solidFill>
              </a:rPr>
              <a:t>mais </a:t>
            </a:r>
            <a:r>
              <a:rPr lang="pt-BR" sz="2700" b="1" i="1" dirty="0">
                <a:solidFill>
                  <a:srgbClr val="2D5B2B"/>
                </a:solidFill>
              </a:rPr>
              <a:t>de um bilhão de litros de agrotóxicos são despejados anualmente sobre os solos </a:t>
            </a:r>
            <a:r>
              <a:rPr lang="pt-BR" sz="2700" b="1" i="1" dirty="0" smtClean="0">
                <a:solidFill>
                  <a:srgbClr val="2D5B2B"/>
                </a:solidFill>
              </a:rPr>
              <a:t>brasileiros</a:t>
            </a:r>
            <a:r>
              <a:rPr lang="pt-BR" sz="2700" b="1" dirty="0" smtClean="0">
                <a:solidFill>
                  <a:srgbClr val="2D5B2B"/>
                </a:solidFill>
              </a:rPr>
              <a:t>) que </a:t>
            </a:r>
            <a:r>
              <a:rPr lang="pt-BR" sz="2700" b="1" dirty="0">
                <a:solidFill>
                  <a:srgbClr val="2D5B2B"/>
                </a:solidFill>
              </a:rPr>
              <a:t>acabam por poluir o solo, as águas e todas as formas de vida do bioma, provocando graves alterações no ecossistema e na saúde da população. </a:t>
            </a:r>
            <a:endParaRPr lang="pt-BR" sz="2700" b="1" dirty="0" smtClean="0">
              <a:solidFill>
                <a:srgbClr val="2D5B2B"/>
              </a:solidFill>
            </a:endParaRPr>
          </a:p>
          <a:p>
            <a:pPr lvl="0"/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95474" y="5373216"/>
            <a:ext cx="8478180" cy="14847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É na resistência organizada (Canudos, Caldeirão, Contestado, economia solidária, associações, cooperativas, agroindústrias familiares...) que vai acontecendo a luta pela democratização da terra e para nela concretizar condições de vida digna. </a:t>
            </a:r>
          </a:p>
        </p:txBody>
      </p:sp>
    </p:spTree>
    <p:extLst>
      <p:ext uri="{BB962C8B-B14F-4D97-AF65-F5344CB8AC3E}">
        <p14:creationId xmlns:p14="http://schemas.microsoft.com/office/powerpoint/2010/main" val="3771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7303"/>
            <a:ext cx="8478180" cy="7435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Para refletir e conversar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10– </a:t>
            </a:r>
            <a:r>
              <a:rPr lang="pt-BR" sz="2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764705"/>
            <a:ext cx="8478180" cy="60910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7" name="Picture 2" descr="Resultado de imagem para agricultura famili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5" y="764704"/>
            <a:ext cx="846256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5820" y="736224"/>
            <a:ext cx="8478180" cy="2355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 typeface="+mj-lt"/>
              <a:buAutoNum type="arabicPeriod"/>
            </a:pPr>
            <a:r>
              <a:rPr lang="pt-BR" sz="2600" b="1" dirty="0">
                <a:solidFill>
                  <a:srgbClr val="2D5B2B"/>
                </a:solidFill>
                <a:latin typeface="Arial Narrow" panose="020B0606020202030204" pitchFamily="34" charset="0"/>
              </a:rPr>
              <a:t>O mercado está mudando e a sociedade se mostra exigente dia a dia. </a:t>
            </a:r>
            <a:r>
              <a:rPr lang="pt-BR" sz="2600" b="1" i="1" dirty="0">
                <a:solidFill>
                  <a:srgbClr val="2D5B2B"/>
                </a:solidFill>
                <a:latin typeface="Arial Narrow" panose="020B0606020202030204" pitchFamily="34" charset="0"/>
              </a:rPr>
              <a:t>Quais as exigências desse mercado de consumo? Que produtos são necessários produzir para bem viver?</a:t>
            </a:r>
            <a:endParaRPr lang="pt-BR" sz="2600" b="1" dirty="0">
              <a:solidFill>
                <a:srgbClr val="2D5B2B"/>
              </a:solidFill>
              <a:latin typeface="Arial Narrow" panose="020B0606020202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600" b="1" i="1" dirty="0">
                <a:solidFill>
                  <a:srgbClr val="2D5B2B"/>
                </a:solidFill>
                <a:latin typeface="Arial Narrow" panose="020B0606020202030204" pitchFamily="34" charset="0"/>
              </a:rPr>
              <a:t>Como podemos fortalecer um novo modelo de agricultura com produção que seja sustentável, alternativo, orgânico e saudável?</a:t>
            </a:r>
            <a:endParaRPr lang="pt-BR" sz="2600" b="1" dirty="0">
              <a:solidFill>
                <a:srgbClr val="2D5B2B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14" y="2780928"/>
            <a:ext cx="1857534" cy="1921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21177"/>
            <a:ext cx="8478180" cy="6715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Uma palavra da Igreja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10– </a:t>
            </a:r>
            <a:r>
              <a:rPr lang="pt-BR" sz="2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692696"/>
            <a:ext cx="8478180" cy="4752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pt-BR" sz="2800" b="1" dirty="0" smtClean="0">
                <a:solidFill>
                  <a:srgbClr val="2D5B2B"/>
                </a:solidFill>
              </a:rPr>
              <a:t>É doutrina da Igreja que toda forma </a:t>
            </a:r>
            <a:r>
              <a:rPr lang="pt-BR" sz="2800" b="1" dirty="0">
                <a:solidFill>
                  <a:srgbClr val="2D5B2B"/>
                </a:solidFill>
              </a:rPr>
              <a:t>de propriedade </a:t>
            </a:r>
            <a:r>
              <a:rPr lang="pt-BR" sz="2800" b="1" dirty="0" smtClean="0">
                <a:solidFill>
                  <a:srgbClr val="2D5B2B"/>
                </a:solidFill>
              </a:rPr>
              <a:t>privada tem uma função social. 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pt-BR" sz="2800" b="1" dirty="0" smtClean="0">
                <a:solidFill>
                  <a:srgbClr val="2D5B2B"/>
                </a:solidFill>
              </a:rPr>
              <a:t>São </a:t>
            </a:r>
            <a:r>
              <a:rPr lang="pt-BR" sz="2800" b="1" dirty="0">
                <a:solidFill>
                  <a:srgbClr val="2D5B2B"/>
                </a:solidFill>
              </a:rPr>
              <a:t>João Paulo II lembrou </a:t>
            </a:r>
            <a:endParaRPr lang="pt-BR" sz="2800" b="1" dirty="0" smtClean="0">
              <a:solidFill>
                <a:srgbClr val="2D5B2B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2D5B2B"/>
                </a:solidFill>
              </a:rPr>
              <a:t>      doutrina</a:t>
            </a:r>
            <a:r>
              <a:rPr lang="pt-BR" sz="2800" b="1" dirty="0">
                <a:solidFill>
                  <a:srgbClr val="2D5B2B"/>
                </a:solidFill>
              </a:rPr>
              <a:t>, com grande ênfase, </a:t>
            </a:r>
            <a:endParaRPr lang="pt-BR" sz="2800" b="1" dirty="0" smtClean="0">
              <a:solidFill>
                <a:srgbClr val="2D5B2B"/>
              </a:solidFill>
            </a:endParaRPr>
          </a:p>
          <a:p>
            <a:pPr algn="just"/>
            <a:r>
              <a:rPr lang="pt-BR" sz="2800" b="1" dirty="0">
                <a:solidFill>
                  <a:srgbClr val="2D5B2B"/>
                </a:solidFill>
              </a:rPr>
              <a:t> </a:t>
            </a:r>
            <a:r>
              <a:rPr lang="pt-BR" sz="2800" b="1" dirty="0" smtClean="0">
                <a:solidFill>
                  <a:srgbClr val="2D5B2B"/>
                </a:solidFill>
              </a:rPr>
              <a:t>      na </a:t>
            </a:r>
            <a:r>
              <a:rPr lang="pt-BR" sz="2800" b="1" dirty="0">
                <a:solidFill>
                  <a:srgbClr val="2D5B2B"/>
                </a:solidFill>
              </a:rPr>
              <a:t>carta encíclica </a:t>
            </a:r>
            <a:r>
              <a:rPr lang="pt-BR" sz="2800" b="1" dirty="0" err="1" smtClean="0">
                <a:solidFill>
                  <a:srgbClr val="2D5B2B"/>
                </a:solidFill>
              </a:rPr>
              <a:t>Centesimus</a:t>
            </a:r>
            <a:endParaRPr lang="pt-BR" sz="2800" b="1" dirty="0" smtClean="0">
              <a:solidFill>
                <a:srgbClr val="2D5B2B"/>
              </a:solidFill>
            </a:endParaRPr>
          </a:p>
          <a:p>
            <a:pPr algn="just"/>
            <a:r>
              <a:rPr lang="pt-BR" sz="2800" b="1" dirty="0">
                <a:solidFill>
                  <a:srgbClr val="2D5B2B"/>
                </a:solidFill>
              </a:rPr>
              <a:t> </a:t>
            </a:r>
            <a:r>
              <a:rPr lang="pt-BR" sz="2800" b="1" dirty="0" smtClean="0">
                <a:solidFill>
                  <a:srgbClr val="2D5B2B"/>
                </a:solidFill>
              </a:rPr>
              <a:t>      </a:t>
            </a:r>
            <a:r>
              <a:rPr lang="pt-BR" sz="2800" b="1" dirty="0" err="1">
                <a:solidFill>
                  <a:srgbClr val="2D5B2B"/>
                </a:solidFill>
              </a:rPr>
              <a:t>Annus</a:t>
            </a:r>
            <a:r>
              <a:rPr lang="pt-BR" sz="2800" b="1" dirty="0">
                <a:solidFill>
                  <a:srgbClr val="2D5B2B"/>
                </a:solidFill>
              </a:rPr>
              <a:t> (1991), dizendo </a:t>
            </a:r>
            <a:endParaRPr lang="pt-BR" sz="2800" b="1" dirty="0" smtClean="0">
              <a:solidFill>
                <a:srgbClr val="2D5B2B"/>
              </a:solidFill>
            </a:endParaRPr>
          </a:p>
          <a:p>
            <a:pPr algn="just"/>
            <a:r>
              <a:rPr lang="pt-BR" sz="2800" b="1" dirty="0">
                <a:solidFill>
                  <a:srgbClr val="2D5B2B"/>
                </a:solidFill>
              </a:rPr>
              <a:t> </a:t>
            </a:r>
            <a:r>
              <a:rPr lang="pt-BR" sz="2800" b="1" dirty="0" smtClean="0">
                <a:solidFill>
                  <a:srgbClr val="2D5B2B"/>
                </a:solidFill>
              </a:rPr>
              <a:t>      “</a:t>
            </a:r>
            <a:r>
              <a:rPr lang="pt-BR" sz="2800" b="1" dirty="0">
                <a:solidFill>
                  <a:srgbClr val="2D5B2B"/>
                </a:solidFill>
              </a:rPr>
              <a:t>Deus deu a terra </a:t>
            </a:r>
            <a:r>
              <a:rPr lang="pt-BR" sz="2800" b="1" dirty="0" smtClean="0">
                <a:solidFill>
                  <a:srgbClr val="2D5B2B"/>
                </a:solidFill>
              </a:rPr>
              <a:t>a </a:t>
            </a:r>
            <a:r>
              <a:rPr lang="pt-BR" sz="2800" b="1" dirty="0">
                <a:solidFill>
                  <a:srgbClr val="2D5B2B"/>
                </a:solidFill>
              </a:rPr>
              <a:t>todo gênero </a:t>
            </a:r>
            <a:endParaRPr lang="pt-BR" sz="2800" b="1" dirty="0" smtClean="0">
              <a:solidFill>
                <a:srgbClr val="2D5B2B"/>
              </a:solidFill>
            </a:endParaRPr>
          </a:p>
          <a:p>
            <a:pPr algn="just"/>
            <a:r>
              <a:rPr lang="pt-BR" sz="2800" b="1" dirty="0">
                <a:solidFill>
                  <a:srgbClr val="2D5B2B"/>
                </a:solidFill>
              </a:rPr>
              <a:t> </a:t>
            </a:r>
            <a:r>
              <a:rPr lang="pt-BR" sz="2800" b="1" dirty="0" smtClean="0">
                <a:solidFill>
                  <a:srgbClr val="2D5B2B"/>
                </a:solidFill>
              </a:rPr>
              <a:t>       humano</a:t>
            </a:r>
            <a:r>
              <a:rPr lang="pt-BR" sz="2800" b="1" dirty="0">
                <a:solidFill>
                  <a:srgbClr val="2D5B2B"/>
                </a:solidFill>
              </a:rPr>
              <a:t>, para </a:t>
            </a:r>
            <a:r>
              <a:rPr lang="pt-BR" sz="2800" b="1" dirty="0" smtClean="0">
                <a:solidFill>
                  <a:srgbClr val="2D5B2B"/>
                </a:solidFill>
              </a:rPr>
              <a:t>que ela sustente</a:t>
            </a:r>
          </a:p>
          <a:p>
            <a:pPr algn="just"/>
            <a:r>
              <a:rPr lang="pt-BR" sz="2800" b="1" dirty="0">
                <a:solidFill>
                  <a:srgbClr val="2D5B2B"/>
                </a:solidFill>
              </a:rPr>
              <a:t> </a:t>
            </a:r>
            <a:r>
              <a:rPr lang="pt-BR" sz="2800" b="1" dirty="0" smtClean="0">
                <a:solidFill>
                  <a:srgbClr val="2D5B2B"/>
                </a:solidFill>
              </a:rPr>
              <a:t>      todos os </a:t>
            </a:r>
            <a:r>
              <a:rPr lang="pt-BR" sz="2800" b="1" dirty="0">
                <a:solidFill>
                  <a:srgbClr val="2D5B2B"/>
                </a:solidFill>
              </a:rPr>
              <a:t>seus </a:t>
            </a:r>
            <a:r>
              <a:rPr lang="pt-BR" sz="2800" b="1" dirty="0" smtClean="0">
                <a:solidFill>
                  <a:srgbClr val="2D5B2B"/>
                </a:solidFill>
              </a:rPr>
              <a:t>membros</a:t>
            </a:r>
            <a:r>
              <a:rPr lang="pt-BR" sz="2800" b="1" dirty="0">
                <a:solidFill>
                  <a:srgbClr val="2D5B2B"/>
                </a:solidFill>
              </a:rPr>
              <a:t>, sem </a:t>
            </a:r>
            <a:endParaRPr lang="pt-BR" sz="2800" b="1" dirty="0" smtClean="0">
              <a:solidFill>
                <a:srgbClr val="2D5B2B"/>
              </a:solidFill>
            </a:endParaRPr>
          </a:p>
          <a:p>
            <a:pPr algn="just"/>
            <a:r>
              <a:rPr lang="pt-BR" sz="2800" b="1" dirty="0">
                <a:solidFill>
                  <a:srgbClr val="2D5B2B"/>
                </a:solidFill>
              </a:rPr>
              <a:t> </a:t>
            </a:r>
            <a:r>
              <a:rPr lang="pt-BR" sz="2800" b="1" dirty="0" smtClean="0">
                <a:solidFill>
                  <a:srgbClr val="2D5B2B"/>
                </a:solidFill>
              </a:rPr>
              <a:t>      excluir </a:t>
            </a:r>
            <a:r>
              <a:rPr lang="pt-BR" sz="2800" b="1" dirty="0">
                <a:solidFill>
                  <a:srgbClr val="2D5B2B"/>
                </a:solidFill>
              </a:rPr>
              <a:t>nem </a:t>
            </a:r>
            <a:r>
              <a:rPr lang="pt-BR" sz="2800" b="1" dirty="0" smtClean="0">
                <a:solidFill>
                  <a:srgbClr val="2D5B2B"/>
                </a:solidFill>
              </a:rPr>
              <a:t>privilegiar </a:t>
            </a:r>
            <a:r>
              <a:rPr lang="pt-BR" sz="2800" b="1" dirty="0">
                <a:solidFill>
                  <a:srgbClr val="2D5B2B"/>
                </a:solidFill>
              </a:rPr>
              <a:t>ninguém”. </a:t>
            </a:r>
            <a:endParaRPr lang="pt-BR" sz="2800" b="1" dirty="0" smtClean="0">
              <a:solidFill>
                <a:srgbClr val="2D5B2B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95164" y="5301208"/>
            <a:ext cx="8448836" cy="15567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b="1" dirty="0" smtClean="0">
                <a:solidFill>
                  <a:srgbClr val="2D5B2B"/>
                </a:solidFill>
              </a:rPr>
              <a:t>E </a:t>
            </a:r>
            <a:r>
              <a:rPr lang="pt-BR" sz="2800" b="1" dirty="0">
                <a:solidFill>
                  <a:srgbClr val="2D5B2B"/>
                </a:solidFill>
              </a:rPr>
              <a:t>o Concílio Vaticano II, na </a:t>
            </a:r>
            <a:r>
              <a:rPr lang="pt-BR" sz="2800" b="1" dirty="0" err="1">
                <a:solidFill>
                  <a:srgbClr val="2D5B2B"/>
                </a:solidFill>
              </a:rPr>
              <a:t>Gaudium</a:t>
            </a:r>
            <a:r>
              <a:rPr lang="pt-BR" sz="2800" b="1" dirty="0">
                <a:solidFill>
                  <a:srgbClr val="2D5B2B"/>
                </a:solidFill>
              </a:rPr>
              <a:t> et </a:t>
            </a:r>
            <a:r>
              <a:rPr lang="pt-BR" sz="2800" b="1" dirty="0" err="1">
                <a:solidFill>
                  <a:srgbClr val="2D5B2B"/>
                </a:solidFill>
              </a:rPr>
              <a:t>Spes</a:t>
            </a:r>
            <a:r>
              <a:rPr lang="pt-BR" sz="2800" b="1" dirty="0">
                <a:solidFill>
                  <a:srgbClr val="2D5B2B"/>
                </a:solidFill>
              </a:rPr>
              <a:t>, 63, afirmou “O homem é o protagonista, o centro e o fim de toda a vida </a:t>
            </a:r>
            <a:r>
              <a:rPr lang="pt-BR" sz="2800" b="1" dirty="0" smtClean="0">
                <a:solidFill>
                  <a:srgbClr val="2D5B2B"/>
                </a:solidFill>
              </a:rPr>
              <a:t>econômico-social. </a:t>
            </a:r>
            <a:endParaRPr lang="pt-BR" sz="2800" b="1" dirty="0">
              <a:solidFill>
                <a:srgbClr val="2D5B2B"/>
              </a:solidFill>
            </a:endParaRPr>
          </a:p>
        </p:txBody>
      </p:sp>
      <p:pic>
        <p:nvPicPr>
          <p:cNvPr id="9" name="Picture 2" descr="Papa João Paulo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06" y="1412776"/>
            <a:ext cx="2959394" cy="357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0"/>
            <a:ext cx="6835018" cy="68557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pt-BR" sz="2800" dirty="0" smtClean="0">
              <a:solidFill>
                <a:schemeClr val="tx1"/>
              </a:solidFill>
            </a:endParaRPr>
          </a:p>
          <a:p>
            <a:pPr algn="just">
              <a:spcAft>
                <a:spcPts val="600"/>
              </a:spcAft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Seis biomas, um deles é o Bioma Mata Atlântica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Desde 1.500, quando começou a </a:t>
            </a:r>
            <a:r>
              <a:rPr lang="pt-BR" sz="2800" dirty="0">
                <a:solidFill>
                  <a:schemeClr val="tx1"/>
                </a:solidFill>
              </a:rPr>
              <a:t>e</a:t>
            </a:r>
            <a:r>
              <a:rPr lang="pt-BR" sz="2800" dirty="0" smtClean="0">
                <a:solidFill>
                  <a:schemeClr val="tx1"/>
                </a:solidFill>
              </a:rPr>
              <a:t>xtração do Pau Brasil,  a mata atlântica vem sendo destruída;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Restam 8,5 % da Mata atlântica originária com áreas acima de 100 hectares;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70% da população brasileira vive na região da mata atlântica e o grande impacto ao meio ambiente é causado pela falta de saneamento básico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rgbClr val="008000"/>
                </a:solidFill>
              </a:rPr>
              <a:t>Tema </a:t>
            </a:r>
            <a:r>
              <a:rPr lang="pt-BR" sz="2000" b="1" dirty="0" smtClean="0">
                <a:solidFill>
                  <a:srgbClr val="008000"/>
                </a:solidFill>
              </a:rPr>
              <a:t>1- </a:t>
            </a:r>
            <a:r>
              <a:rPr lang="pt-BR" sz="2800" b="1" dirty="0" smtClean="0">
                <a:solidFill>
                  <a:srgbClr val="008000"/>
                </a:solidFill>
              </a:rPr>
              <a:t>O </a:t>
            </a:r>
            <a:r>
              <a:rPr lang="pt-BR" sz="2800" b="1" dirty="0">
                <a:solidFill>
                  <a:srgbClr val="008000"/>
                </a:solidFill>
              </a:rPr>
              <a:t>Bioma Mata Atlântica e  a Romaria</a:t>
            </a:r>
          </a:p>
        </p:txBody>
      </p:sp>
      <p:pic>
        <p:nvPicPr>
          <p:cNvPr id="7" name="Picture 6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0" b="4997"/>
          <a:stretch>
            <a:fillRect/>
          </a:stretch>
        </p:blipFill>
        <p:spPr bwMode="auto">
          <a:xfrm>
            <a:off x="7505346" y="11088"/>
            <a:ext cx="1638654" cy="11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1" descr="indios-kraho-peter-caton-isp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84" y="1206894"/>
            <a:ext cx="1638653" cy="122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Resultado de imagem para flora mata atlant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84" y="2437258"/>
            <a:ext cx="1618516" cy="123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sultado de imagem para caating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1"/>
          <a:stretch>
            <a:fillRect/>
          </a:stretch>
        </p:blipFill>
        <p:spPr bwMode="auto">
          <a:xfrm>
            <a:off x="7525484" y="3544383"/>
            <a:ext cx="1618516" cy="103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Resultado de imagem para flor pam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52" y="4581128"/>
            <a:ext cx="1618516" cy="12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Users\Padre Lino\Pictures\pantanal 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838" y="5747727"/>
            <a:ext cx="1614205" cy="107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65820" y="21177"/>
            <a:ext cx="6835018" cy="1031559"/>
          </a:xfrm>
          <a:prstGeom prst="rect">
            <a:avLst/>
          </a:prstGeom>
          <a:solidFill>
            <a:srgbClr val="DB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Grandes e diferentes berços de vida</a:t>
            </a:r>
          </a:p>
        </p:txBody>
      </p:sp>
    </p:spTree>
    <p:extLst>
      <p:ext uri="{BB962C8B-B14F-4D97-AF65-F5344CB8AC3E}">
        <p14:creationId xmlns:p14="http://schemas.microsoft.com/office/powerpoint/2010/main" val="8420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71387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Agricultura sustentável é possível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10– </a:t>
            </a:r>
            <a:r>
              <a:rPr lang="pt-BR" sz="2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42900" y="692696"/>
            <a:ext cx="8478180" cy="19442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pt-BR" sz="2800" b="1" dirty="0">
                <a:solidFill>
                  <a:srgbClr val="2D5B2B"/>
                </a:solidFill>
              </a:rPr>
              <a:t>Para tornar a agricultura sustentável, podem-se tomar algumas iniciativas, tais como: </a:t>
            </a:r>
          </a:p>
          <a:p>
            <a:pPr marL="457200" lvl="0" indent="-457200">
              <a:buFontTx/>
              <a:buChar char="-"/>
            </a:pPr>
            <a:r>
              <a:rPr lang="pt-BR" sz="2800" dirty="0" smtClean="0">
                <a:solidFill>
                  <a:srgbClr val="2D5B2B"/>
                </a:solidFill>
              </a:rPr>
              <a:t>fazer o rodízio de culturas</a:t>
            </a:r>
          </a:p>
          <a:p>
            <a:pPr marL="457200" lvl="0" indent="-457200">
              <a:buFontTx/>
              <a:buChar char="-"/>
            </a:pPr>
            <a:r>
              <a:rPr lang="pt-BR" sz="2800" dirty="0" smtClean="0">
                <a:solidFill>
                  <a:srgbClr val="2D5B2B"/>
                </a:solidFill>
              </a:rPr>
              <a:t>fazer uso de inseticidas biológicos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642900" y="2564904"/>
            <a:ext cx="8478180" cy="1800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Tx/>
              <a:buChar char="-"/>
            </a:pPr>
            <a:endParaRPr lang="pt-BR" sz="2800" dirty="0" smtClean="0">
              <a:solidFill>
                <a:srgbClr val="2D5B2B"/>
              </a:solidFill>
            </a:endParaRPr>
          </a:p>
          <a:p>
            <a:pPr marL="457200" lvl="0" indent="-457200">
              <a:buFontTx/>
              <a:buChar char="-"/>
            </a:pPr>
            <a:r>
              <a:rPr lang="pt-BR" sz="2800" dirty="0" smtClean="0">
                <a:solidFill>
                  <a:srgbClr val="2D5B2B"/>
                </a:solidFill>
              </a:rPr>
              <a:t>Seguir o Programa Agricultura de Baixo Carbono  de 2010 (ABC) que fornece subsídios e financiamentos para incentivar produtores rurais a tomar medidas que diminuam a emissão de gases estufa,</a:t>
            </a:r>
          </a:p>
          <a:p>
            <a:pPr marL="457200" lvl="0" indent="-457200">
              <a:buFontTx/>
              <a:buChar char="-"/>
            </a:pPr>
            <a:r>
              <a:rPr lang="pt-BR" sz="2800" dirty="0" smtClean="0">
                <a:solidFill>
                  <a:srgbClr val="2D5B2B"/>
                </a:solidFill>
              </a:rPr>
              <a:t>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65820" y="4293096"/>
            <a:ext cx="6138428" cy="2569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800" dirty="0" smtClean="0">
                <a:solidFill>
                  <a:srgbClr val="2D5B2B"/>
                </a:solidFill>
              </a:rPr>
              <a:t>      contribuindo para minimizar o</a:t>
            </a:r>
          </a:p>
          <a:p>
            <a:pPr lvl="0"/>
            <a:r>
              <a:rPr lang="pt-BR" sz="2800" dirty="0" smtClean="0">
                <a:solidFill>
                  <a:srgbClr val="2D5B2B"/>
                </a:solidFill>
              </a:rPr>
              <a:t>      aquecimento global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i="1" dirty="0" smtClean="0">
                <a:solidFill>
                  <a:srgbClr val="2D5B2B"/>
                </a:solidFill>
                <a:latin typeface="Arial Narrow" panose="020B0606020202030204" pitchFamily="34" charset="0"/>
              </a:rPr>
              <a:t>plantio direto na palha;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i="1" dirty="0" smtClean="0">
                <a:solidFill>
                  <a:srgbClr val="2D5B2B"/>
                </a:solidFill>
                <a:latin typeface="Arial Narrow" panose="020B0606020202030204" pitchFamily="34" charset="0"/>
              </a:rPr>
              <a:t>recuperação de áreas degradadas;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i="1" dirty="0" smtClean="0">
                <a:solidFill>
                  <a:srgbClr val="2D5B2B"/>
                </a:solidFill>
                <a:latin typeface="Arial Narrow" panose="020B0606020202030204" pitchFamily="34" charset="0"/>
              </a:rPr>
              <a:t>integração lavoura-pecuária-floresta;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t-BR" sz="2600" i="1" dirty="0" smtClean="0">
                <a:solidFill>
                  <a:srgbClr val="2D5B2B"/>
                </a:solidFill>
                <a:latin typeface="Arial Narrow" panose="020B0606020202030204" pitchFamily="34" charset="0"/>
              </a:rPr>
              <a:t>tratamento de resíduos animais</a:t>
            </a:r>
            <a:r>
              <a:rPr lang="pt-BR" sz="2600" dirty="0" smtClean="0">
                <a:solidFill>
                  <a:srgbClr val="2D5B2B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1" name="Picture 8" descr="http://www.revistaagropecuaria.com.br/imagens/uploads/2011/10/plantio_direto-300x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78" y="4221087"/>
            <a:ext cx="3287322" cy="261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71387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Agricultura sustentável é possível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6F35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10– </a:t>
            </a:r>
            <a:r>
              <a:rPr lang="pt-BR" sz="2400" b="1" dirty="0" smtClean="0">
                <a:solidFill>
                  <a:schemeClr val="bg1"/>
                </a:solidFill>
              </a:rPr>
              <a:t>Agricultura Familiar e Produção Sustentável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692696"/>
            <a:ext cx="8478180" cy="61630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Courier New" panose="02070309020205020404" pitchFamily="49" charset="0"/>
              <a:buChar char="o"/>
            </a:pPr>
            <a:endParaRPr lang="pt-BR" sz="2600" dirty="0" smtClean="0">
              <a:solidFill>
                <a:schemeClr val="tx1"/>
              </a:solidFill>
            </a:endParaRPr>
          </a:p>
          <a:p>
            <a:pPr marL="457200" lvl="0" indent="-457200">
              <a:buFont typeface="Courier New" panose="02070309020205020404" pitchFamily="49" charset="0"/>
              <a:buChar char="o"/>
            </a:pPr>
            <a:endParaRPr lang="pt-BR" sz="2600" dirty="0" smtClean="0">
              <a:solidFill>
                <a:schemeClr val="tx1"/>
              </a:solidFill>
            </a:endParaRPr>
          </a:p>
          <a:p>
            <a:pPr marL="457200" lvl="0" indent="-457200">
              <a:buFont typeface="Courier New" panose="02070309020205020404" pitchFamily="49" charset="0"/>
              <a:buChar char="o"/>
            </a:pPr>
            <a:r>
              <a:rPr lang="pt-BR" sz="2600" b="1" dirty="0" smtClean="0">
                <a:solidFill>
                  <a:srgbClr val="2D5B2B"/>
                </a:solidFill>
              </a:rPr>
              <a:t>Nos textos base das CF 2015, 2016, 2017, na </a:t>
            </a:r>
            <a:r>
              <a:rPr lang="pt-BR" sz="2600" b="1" dirty="0" err="1" smtClean="0">
                <a:solidFill>
                  <a:srgbClr val="2D5B2B"/>
                </a:solidFill>
              </a:rPr>
              <a:t>Laudato</a:t>
            </a:r>
            <a:r>
              <a:rPr lang="pt-BR" sz="2600" b="1" dirty="0" smtClean="0">
                <a:solidFill>
                  <a:srgbClr val="2D5B2B"/>
                </a:solidFill>
              </a:rPr>
              <a:t> Si, no Doc. 101 da CNBB são propostas várias pistas de ação:</a:t>
            </a:r>
          </a:p>
          <a:p>
            <a:pPr marL="342900" lvl="0" indent="-342900">
              <a:buFontTx/>
              <a:buChar char="-"/>
            </a:pPr>
            <a:r>
              <a:rPr lang="pt-BR" sz="2300" dirty="0" smtClean="0">
                <a:solidFill>
                  <a:srgbClr val="2D5B2B"/>
                </a:solidFill>
              </a:rPr>
              <a:t>Trabalhar </a:t>
            </a:r>
            <a:r>
              <a:rPr lang="pt-BR" sz="2300" dirty="0">
                <a:solidFill>
                  <a:srgbClr val="2D5B2B"/>
                </a:solidFill>
              </a:rPr>
              <a:t>na organização da classe trabalhadora </a:t>
            </a:r>
            <a:r>
              <a:rPr lang="pt-BR" sz="2300" dirty="0" smtClean="0">
                <a:solidFill>
                  <a:srgbClr val="2D5B2B"/>
                </a:solidFill>
              </a:rPr>
              <a:t>e debater </a:t>
            </a:r>
            <a:r>
              <a:rPr lang="pt-BR" sz="2300" dirty="0">
                <a:solidFill>
                  <a:srgbClr val="2D5B2B"/>
                </a:solidFill>
              </a:rPr>
              <a:t>o modelo de desenvolvimento que temos e que queremos</a:t>
            </a:r>
            <a:r>
              <a:rPr lang="pt-BR" sz="2300" dirty="0" smtClean="0">
                <a:solidFill>
                  <a:srgbClr val="2D5B2B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pt-BR" sz="2300" dirty="0">
                <a:solidFill>
                  <a:srgbClr val="2D5B2B"/>
                </a:solidFill>
              </a:rPr>
              <a:t>Resgatar o debate da Reforma Agrária em seu sentido amplo</a:t>
            </a:r>
            <a:r>
              <a:rPr lang="pt-BR" sz="2300" dirty="0" smtClean="0">
                <a:solidFill>
                  <a:srgbClr val="2D5B2B"/>
                </a:solidFill>
              </a:rPr>
              <a:t>;</a:t>
            </a:r>
          </a:p>
          <a:p>
            <a:pPr marL="342900" lvl="2" indent="-342900">
              <a:buFontTx/>
              <a:buChar char="-"/>
            </a:pPr>
            <a:r>
              <a:rPr lang="pt-BR" sz="2300" dirty="0">
                <a:solidFill>
                  <a:srgbClr val="2D5B2B"/>
                </a:solidFill>
              </a:rPr>
              <a:t>Fortalecer a agroecologia como dimensão de vida, de saúde, de relacionamento, de respeito ao bioma</a:t>
            </a:r>
            <a:r>
              <a:rPr lang="pt-BR" sz="2300" dirty="0" smtClean="0">
                <a:solidFill>
                  <a:srgbClr val="2D5B2B"/>
                </a:solidFill>
              </a:rPr>
              <a:t>;</a:t>
            </a:r>
          </a:p>
          <a:p>
            <a:pPr marL="342900" lvl="2" indent="-342900">
              <a:buFontTx/>
              <a:buChar char="-"/>
            </a:pPr>
            <a:r>
              <a:rPr lang="pt-BR" sz="2300" dirty="0">
                <a:solidFill>
                  <a:srgbClr val="2D5B2B"/>
                </a:solidFill>
              </a:rPr>
              <a:t>Garantir os direitos das comunidades tradicionais (indígenas, pescadores, quilombolas, ribeirinhos, caboclos...);</a:t>
            </a:r>
          </a:p>
          <a:p>
            <a:pPr marL="342900" lvl="2" indent="-342900">
              <a:buFontTx/>
              <a:buChar char="-"/>
            </a:pPr>
            <a:r>
              <a:rPr lang="pt-BR" sz="2300" dirty="0">
                <a:solidFill>
                  <a:srgbClr val="2D5B2B"/>
                </a:solidFill>
              </a:rPr>
              <a:t>Apoiar e fortalecer a organização dos camponeses, criando um sistema de cooperativas, agroindústrias familiares de produção baseada em redes com marcas e estratégias, contratos, intercâmbio</a:t>
            </a:r>
          </a:p>
          <a:p>
            <a:pPr marL="342900" lvl="2" indent="-342900">
              <a:buFontTx/>
              <a:buChar char="-"/>
            </a:pPr>
            <a:r>
              <a:rPr lang="pt-BR" sz="2300" dirty="0">
                <a:solidFill>
                  <a:srgbClr val="2D5B2B"/>
                </a:solidFill>
              </a:rPr>
              <a:t>Resgatar as sementes crioulas pelas diferentes organizações e movimentos populares sociais do campo;</a:t>
            </a:r>
          </a:p>
          <a:p>
            <a:pPr marL="342900" lvl="2" indent="-342900">
              <a:buFontTx/>
              <a:buChar char="-"/>
            </a:pPr>
            <a:r>
              <a:rPr lang="pt-BR" sz="2300" dirty="0">
                <a:solidFill>
                  <a:srgbClr val="2D5B2B"/>
                </a:solidFill>
              </a:rPr>
              <a:t>Viabilizar com leis específicas a regularização ambiental, sanitária e agrária das propriedades rurais</a:t>
            </a:r>
          </a:p>
          <a:p>
            <a:pPr marL="342900" lvl="2" indent="-342900">
              <a:buFontTx/>
              <a:buChar char="-"/>
            </a:pPr>
            <a:endParaRPr lang="pt-BR" sz="22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pt-BR" sz="22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endParaRPr lang="pt-BR" sz="2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1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Tema </a:t>
            </a:r>
            <a:r>
              <a:rPr lang="pt-BR" sz="2800" b="1" dirty="0" smtClean="0">
                <a:solidFill>
                  <a:schemeClr val="bg1"/>
                </a:solidFill>
              </a:rPr>
              <a:t>11</a:t>
            </a:r>
            <a:r>
              <a:rPr lang="pt-BR" sz="20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O Cuidado, Virtude Mariana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5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1"/>
            <a:ext cx="8478180" cy="9087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Trindade Santa: maravilhosa manifestação de cuidado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11– </a:t>
            </a:r>
            <a:r>
              <a:rPr lang="pt-BR" sz="2400" b="1" dirty="0" smtClean="0">
                <a:solidFill>
                  <a:schemeClr val="bg1"/>
                </a:solidFill>
              </a:rPr>
              <a:t>O Cuidado – Virtude de Maria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65820" y="908721"/>
            <a:ext cx="8478180" cy="5947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300" dirty="0">
                <a:solidFill>
                  <a:schemeClr val="tx1"/>
                </a:solidFill>
              </a:rPr>
              <a:t>O </a:t>
            </a:r>
            <a:r>
              <a:rPr lang="pt-BR" sz="2300" dirty="0" smtClean="0">
                <a:solidFill>
                  <a:schemeClr val="tx1"/>
                </a:solidFill>
              </a:rPr>
              <a:t>encontro sempre implica uma disposição de cuidado:</a:t>
            </a:r>
          </a:p>
          <a:p>
            <a:pPr marL="342900" lvl="0" indent="-342900">
              <a:buFontTx/>
              <a:buChar char="-"/>
            </a:pPr>
            <a:r>
              <a:rPr lang="pt-BR" sz="2300" dirty="0" smtClean="0">
                <a:solidFill>
                  <a:schemeClr val="tx1"/>
                </a:solidFill>
              </a:rPr>
              <a:t>com </a:t>
            </a:r>
            <a:r>
              <a:rPr lang="pt-BR" sz="2300" dirty="0">
                <a:solidFill>
                  <a:schemeClr val="tx1"/>
                </a:solidFill>
              </a:rPr>
              <a:t>o outro é uma das mais belas expressões de amor</a:t>
            </a:r>
            <a:r>
              <a:rPr lang="pt-BR" sz="2300" dirty="0" smtClean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pt-BR" sz="2300" dirty="0">
                <a:solidFill>
                  <a:schemeClr val="tx1"/>
                </a:solidFill>
              </a:rPr>
              <a:t>consigo mesmo é uma reflexão altruísta, um sentido sem </a:t>
            </a:r>
            <a:r>
              <a:rPr lang="pt-BR" sz="2300" dirty="0" smtClean="0">
                <a:solidFill>
                  <a:schemeClr val="tx1"/>
                </a:solidFill>
              </a:rPr>
              <a:t>par;</a:t>
            </a:r>
            <a:endParaRPr lang="pt-BR" sz="2300" dirty="0">
              <a:solidFill>
                <a:schemeClr val="tx1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pt-BR" sz="2300" dirty="0">
                <a:solidFill>
                  <a:schemeClr val="tx1"/>
                </a:solidFill>
              </a:rPr>
              <a:t>com a natureza é a plenitude de um encanto que se transforma em alegria e </a:t>
            </a:r>
            <a:r>
              <a:rPr lang="pt-BR" sz="2300" dirty="0" smtClean="0">
                <a:solidFill>
                  <a:schemeClr val="tx1"/>
                </a:solidFill>
              </a:rPr>
              <a:t>vida</a:t>
            </a:r>
            <a:r>
              <a:rPr lang="pt-BR" sz="2300" dirty="0">
                <a:solidFill>
                  <a:schemeClr val="tx1"/>
                </a:solidFill>
              </a:rPr>
              <a:t>. </a:t>
            </a:r>
            <a:endParaRPr lang="pt-BR" sz="23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300" dirty="0" smtClean="0">
                <a:solidFill>
                  <a:schemeClr val="tx1"/>
                </a:solidFill>
              </a:rPr>
              <a:t>A </a:t>
            </a:r>
            <a:r>
              <a:rPr lang="pt-BR" sz="2300" dirty="0">
                <a:solidFill>
                  <a:schemeClr val="tx1"/>
                </a:solidFill>
              </a:rPr>
              <a:t>Trindade Santa é uma manifestação maravilhosa de </a:t>
            </a:r>
            <a:r>
              <a:rPr lang="pt-BR" sz="2300" dirty="0" smtClean="0">
                <a:solidFill>
                  <a:schemeClr val="tx1"/>
                </a:solidFill>
              </a:rPr>
              <a:t>cuidado.:</a:t>
            </a:r>
          </a:p>
          <a:p>
            <a:pPr marL="342900" lvl="0" indent="-342900">
              <a:buFontTx/>
              <a:buChar char="-"/>
            </a:pPr>
            <a:r>
              <a:rPr lang="pt-BR" sz="2300" dirty="0" smtClean="0">
                <a:solidFill>
                  <a:schemeClr val="tx1"/>
                </a:solidFill>
              </a:rPr>
              <a:t>Deus  </a:t>
            </a:r>
            <a:r>
              <a:rPr lang="pt-BR" sz="2300" dirty="0">
                <a:solidFill>
                  <a:schemeClr val="tx1"/>
                </a:solidFill>
              </a:rPr>
              <a:t>se mostra necessitado da criação para pôr seu plano de amor e cuidado em prática</a:t>
            </a:r>
            <a:r>
              <a:rPr lang="pt-BR" sz="23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pt-BR" sz="2300" dirty="0" smtClean="0">
                <a:solidFill>
                  <a:schemeClr val="tx1"/>
                </a:solidFill>
              </a:rPr>
              <a:t> </a:t>
            </a:r>
            <a:r>
              <a:rPr lang="pt-BR" sz="2300" dirty="0">
                <a:solidFill>
                  <a:schemeClr val="tx1"/>
                </a:solidFill>
              </a:rPr>
              <a:t>Maria é expressão real do cuidado de Deus com o mundo e, particularmente, com a humanidade</a:t>
            </a:r>
            <a:r>
              <a:rPr lang="pt-BR" sz="2300" dirty="0" smtClean="0">
                <a:solidFill>
                  <a:schemeClr val="tx1"/>
                </a:solidFill>
              </a:rPr>
              <a:t>.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pt-BR" sz="2300" dirty="0" smtClean="0">
                <a:solidFill>
                  <a:schemeClr val="tx1"/>
                </a:solidFill>
              </a:rPr>
              <a:t>A </a:t>
            </a:r>
            <a:r>
              <a:rPr lang="pt-BR" sz="2300" dirty="0">
                <a:solidFill>
                  <a:schemeClr val="tx1"/>
                </a:solidFill>
              </a:rPr>
              <a:t>natureza também se comporta como o criador. Ela espelha o rosto de Deus. Mãe acolhedora que recebe cotidianamente insultos, ela responde com flores e sementes. </a:t>
            </a:r>
            <a:endParaRPr lang="pt-BR" sz="23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300" dirty="0" smtClean="0">
                <a:solidFill>
                  <a:schemeClr val="tx1"/>
                </a:solidFill>
              </a:rPr>
              <a:t>Todos </a:t>
            </a:r>
            <a:r>
              <a:rPr lang="pt-BR" sz="2300" dirty="0">
                <a:solidFill>
                  <a:schemeClr val="tx1"/>
                </a:solidFill>
              </a:rPr>
              <a:t>poderíamos florir em lindos cachos de vida, mas o coração do homem se corrompeu, </a:t>
            </a:r>
            <a:r>
              <a:rPr lang="pt-BR" sz="2300" dirty="0" smtClean="0">
                <a:solidFill>
                  <a:schemeClr val="tx1"/>
                </a:solidFill>
              </a:rPr>
              <a:t>... E a </a:t>
            </a:r>
            <a:r>
              <a:rPr lang="pt-BR" sz="2300" dirty="0">
                <a:solidFill>
                  <a:schemeClr val="tx1"/>
                </a:solidFill>
              </a:rPr>
              <a:t>humanidade abandonou a missão de cuidar, maculou a terra, envenenou as águas e poluiu o ar; contaminou ainda mais o seu coração humano.</a:t>
            </a:r>
          </a:p>
        </p:txBody>
      </p:sp>
    </p:spTree>
    <p:extLst>
      <p:ext uri="{BB962C8B-B14F-4D97-AF65-F5344CB8AC3E}">
        <p14:creationId xmlns:p14="http://schemas.microsoft.com/office/powerpoint/2010/main" val="8764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7858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Maria, mãe do cuidado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11– </a:t>
            </a:r>
            <a:r>
              <a:rPr lang="pt-BR" sz="2400" b="1" dirty="0" smtClean="0">
                <a:solidFill>
                  <a:schemeClr val="bg1"/>
                </a:solidFill>
              </a:rPr>
              <a:t>O Cuidado – Virtude de Maria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70282" y="767920"/>
            <a:ext cx="8478180" cy="609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A Romaria, neste ano Mariano , nos faz  olhar para Maria, modelo de fé e amor a Deus e de cuidado:</a:t>
            </a: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r>
              <a:rPr lang="pt-BR" sz="2400" dirty="0" smtClean="0">
                <a:solidFill>
                  <a:schemeClr val="tx1"/>
                </a:solidFill>
              </a:rPr>
              <a:t>Este olhar é importante </a:t>
            </a:r>
            <a:r>
              <a:rPr lang="pt-BR" sz="2400" i="1" dirty="0">
                <a:solidFill>
                  <a:schemeClr val="tx1"/>
                </a:solidFill>
              </a:rPr>
              <a:t>“Porque sempre que olhamos para Maria, voltamos a acreditar na força revolucionária da ternura e do afeto</a:t>
            </a:r>
            <a:r>
              <a:rPr lang="pt-BR" sz="2400" i="1" dirty="0" smtClean="0">
                <a:solidFill>
                  <a:schemeClr val="tx1"/>
                </a:solidFill>
              </a:rPr>
              <a:t>...</a:t>
            </a:r>
          </a:p>
          <a:p>
            <a:pPr marL="342900" indent="-342900">
              <a:buFontTx/>
              <a:buChar char="-"/>
            </a:pPr>
            <a:r>
              <a:rPr lang="pt-BR" sz="2400" i="1" dirty="0" smtClean="0">
                <a:solidFill>
                  <a:schemeClr val="tx1"/>
                </a:solidFill>
              </a:rPr>
              <a:t> </a:t>
            </a:r>
            <a:r>
              <a:rPr lang="pt-BR" sz="2400" i="1" dirty="0">
                <a:solidFill>
                  <a:schemeClr val="tx1"/>
                </a:solidFill>
              </a:rPr>
              <a:t>Maria é contemplativa do mistério de Deus no mundo, na história e na vida diária de cada um e de todos. </a:t>
            </a:r>
          </a:p>
          <a:p>
            <a:pPr marL="342900" indent="-342900">
              <a:buFontTx/>
              <a:buChar char="-"/>
            </a:pPr>
            <a:r>
              <a:rPr lang="pt-BR" sz="2400" i="1" dirty="0">
                <a:solidFill>
                  <a:schemeClr val="tx1"/>
                </a:solidFill>
              </a:rPr>
              <a:t>É mulher </a:t>
            </a:r>
            <a:r>
              <a:rPr lang="pt-BR" sz="2400" i="1" dirty="0" err="1">
                <a:solidFill>
                  <a:schemeClr val="tx1"/>
                </a:solidFill>
              </a:rPr>
              <a:t>orante</a:t>
            </a:r>
            <a:r>
              <a:rPr lang="pt-BR" sz="2400" i="1" dirty="0">
                <a:solidFill>
                  <a:schemeClr val="tx1"/>
                </a:solidFill>
              </a:rPr>
              <a:t> e trabalhadora em Nazaré, mas é também nossa Senhora da prontidão, a que “sai às pressas” (</a:t>
            </a:r>
            <a:r>
              <a:rPr lang="pt-BR" sz="2400" i="1" dirty="0" err="1">
                <a:solidFill>
                  <a:schemeClr val="tx1"/>
                </a:solidFill>
              </a:rPr>
              <a:t>Lc</a:t>
            </a:r>
            <a:r>
              <a:rPr lang="pt-BR" sz="2400" i="1" dirty="0">
                <a:solidFill>
                  <a:schemeClr val="tx1"/>
                </a:solidFill>
              </a:rPr>
              <a:t> 1,39) para ir ajudar os outros. </a:t>
            </a:r>
          </a:p>
          <a:p>
            <a:endParaRPr lang="pt-BR" sz="2400" i="1" dirty="0">
              <a:solidFill>
                <a:schemeClr val="tx1"/>
              </a:solidFill>
            </a:endParaRPr>
          </a:p>
          <a:p>
            <a:r>
              <a:rPr lang="pt-BR" sz="2400" i="1" dirty="0" smtClean="0">
                <a:solidFill>
                  <a:schemeClr val="tx1"/>
                </a:solidFill>
              </a:rPr>
              <a:t>Esta </a:t>
            </a:r>
            <a:r>
              <a:rPr lang="pt-BR" sz="2400" i="1" dirty="0">
                <a:solidFill>
                  <a:schemeClr val="tx1"/>
                </a:solidFill>
              </a:rPr>
              <a:t>dinâmica de justiça e ternura, de contemplação e de caminho para os outros faz d’Ela um modelo eclesial para a evangelização” </a:t>
            </a:r>
            <a:r>
              <a:rPr lang="pt-BR" sz="2400" dirty="0" smtClean="0">
                <a:solidFill>
                  <a:schemeClr val="tx1"/>
                </a:solidFill>
              </a:rPr>
              <a:t>e </a:t>
            </a:r>
            <a:r>
              <a:rPr lang="pt-BR" sz="2400" dirty="0">
                <a:solidFill>
                  <a:schemeClr val="tx1"/>
                </a:solidFill>
              </a:rPr>
              <a:t>um modelo de vida para todo </a:t>
            </a:r>
            <a:r>
              <a:rPr lang="pt-BR" sz="2400" dirty="0" smtClean="0">
                <a:solidFill>
                  <a:schemeClr val="tx1"/>
                </a:solidFill>
              </a:rPr>
              <a:t>cristão”.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7452320" y="6381328"/>
            <a:ext cx="1224136" cy="453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>
                <a:solidFill>
                  <a:schemeClr val="tx1"/>
                </a:solidFill>
              </a:rPr>
              <a:t>(EG 288)</a:t>
            </a:r>
            <a:r>
              <a:rPr lang="pt-BR" dirty="0">
                <a:solidFill>
                  <a:schemeClr val="tx1"/>
                </a:solidFill>
              </a:rPr>
              <a:t> </a:t>
            </a:r>
            <a:endParaRPr lang="pt-BR" dirty="0"/>
          </a:p>
        </p:txBody>
      </p:sp>
      <p:sp>
        <p:nvSpPr>
          <p:cNvPr id="3" name="Seta para baixo 2"/>
          <p:cNvSpPr/>
          <p:nvPr/>
        </p:nvSpPr>
        <p:spPr>
          <a:xfrm>
            <a:off x="4716016" y="4874907"/>
            <a:ext cx="720080" cy="6480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7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7858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Maria, mãe do cuidado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11– </a:t>
            </a:r>
            <a:r>
              <a:rPr lang="pt-BR" sz="2400" b="1" dirty="0" smtClean="0">
                <a:solidFill>
                  <a:schemeClr val="bg1"/>
                </a:solidFill>
              </a:rPr>
              <a:t>O Cuidado – Virtude de Maria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70282" y="767920"/>
            <a:ext cx="8478180" cy="6091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A Romaria, neste ano Mariano, nos faz  olhar para Maria, modelo de fé e amor a Deus e </a:t>
            </a:r>
          </a:p>
          <a:p>
            <a:r>
              <a:rPr lang="pt-BR" sz="2800" dirty="0" smtClean="0">
                <a:solidFill>
                  <a:schemeClr val="tx1"/>
                </a:solidFill>
              </a:rPr>
              <a:t>     de cuidado:</a:t>
            </a:r>
          </a:p>
          <a:p>
            <a:pPr algn="ctr">
              <a:spcAft>
                <a:spcPts val="1800"/>
              </a:spcAft>
            </a:pPr>
            <a:r>
              <a:rPr lang="pt-BR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</a:t>
            </a:r>
            <a:r>
              <a:rPr lang="pt-BR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nas bodas de </a:t>
            </a:r>
            <a:r>
              <a:rPr lang="pt-BR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Caná</a:t>
            </a:r>
            <a:r>
              <a:rPr lang="pt-BR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Maria teve compaixão dos anfitriões porque o vinho havia acabado, o que Maria fez foi pedir a Jesus que a festa pudesse prosseguir; que a vida continuasse</a:t>
            </a:r>
            <a:r>
              <a:rPr lang="pt-BR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pt-BR" sz="2600" dirty="0" smtClean="0">
                <a:solidFill>
                  <a:schemeClr val="tx1"/>
                </a:solidFill>
              </a:rPr>
              <a:t>O </a:t>
            </a:r>
            <a:r>
              <a:rPr lang="pt-BR" sz="2600" dirty="0">
                <a:solidFill>
                  <a:schemeClr val="tx1"/>
                </a:solidFill>
              </a:rPr>
              <a:t>Ano Mariano vai, certamente, reafirmar ainda mais este seu pedido e causar a alegria aos que forem obedientes em ‘fazer tudo o que Ele disser’ (cf. </a:t>
            </a:r>
            <a:r>
              <a:rPr lang="pt-BR" sz="2600" dirty="0" err="1">
                <a:solidFill>
                  <a:schemeClr val="tx1"/>
                </a:solidFill>
              </a:rPr>
              <a:t>Jo</a:t>
            </a:r>
            <a:r>
              <a:rPr lang="pt-BR" sz="2600" dirty="0">
                <a:solidFill>
                  <a:schemeClr val="tx1"/>
                </a:solidFill>
              </a:rPr>
              <a:t> 2,5). </a:t>
            </a:r>
            <a:endParaRPr lang="pt-BR" sz="2600" dirty="0" smtClean="0">
              <a:solidFill>
                <a:schemeClr val="tx1"/>
              </a:solidFill>
            </a:endParaRPr>
          </a:p>
          <a:p>
            <a:r>
              <a:rPr lang="pt-BR" sz="2600" dirty="0" smtClean="0">
                <a:solidFill>
                  <a:schemeClr val="tx1"/>
                </a:solidFill>
              </a:rPr>
              <a:t>Em se </a:t>
            </a:r>
            <a:r>
              <a:rPr lang="pt-BR" sz="2600" dirty="0">
                <a:solidFill>
                  <a:schemeClr val="tx1"/>
                </a:solidFill>
              </a:rPr>
              <a:t>falando de natureza, sabemos que, se ao criar o mundo Deus viu que tudo era bom, Jesus quererá que o mundo seja bom e nos mandará trabalhar para deixar o mundo </a:t>
            </a:r>
            <a:r>
              <a:rPr lang="pt-BR" sz="2600" dirty="0" smtClean="0">
                <a:solidFill>
                  <a:schemeClr val="tx1"/>
                </a:solidFill>
              </a:rPr>
              <a:t>bom.</a:t>
            </a:r>
            <a:endParaRPr lang="pt-BR" sz="2600" dirty="0">
              <a:solidFill>
                <a:schemeClr val="tx1"/>
              </a:solidFill>
            </a:endParaRPr>
          </a:p>
        </p:txBody>
      </p:sp>
      <p:sp>
        <p:nvSpPr>
          <p:cNvPr id="2" name="Seta para a esquerda 1"/>
          <p:cNvSpPr/>
          <p:nvPr/>
        </p:nvSpPr>
        <p:spPr>
          <a:xfrm rot="20631270">
            <a:off x="6940598" y="1308493"/>
            <a:ext cx="1944216" cy="73851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Um exemplo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0817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7138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Cuidar é educar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11– </a:t>
            </a:r>
            <a:r>
              <a:rPr lang="pt-BR" sz="2400" b="1" dirty="0" smtClean="0">
                <a:solidFill>
                  <a:schemeClr val="bg1"/>
                </a:solidFill>
              </a:rPr>
              <a:t>O Cuidado – Virtude de Maria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692697"/>
            <a:ext cx="8478180" cy="6163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Os </a:t>
            </a:r>
            <a:r>
              <a:rPr lang="pt-BR" sz="2600" dirty="0">
                <a:solidFill>
                  <a:schemeClr val="tx1"/>
                </a:solidFill>
              </a:rPr>
              <a:t>sentimentos de acolhida e amor devem ser trabalhados sistematicamente e isso requer mudanças de comportamento. </a:t>
            </a:r>
            <a:endParaRPr lang="pt-BR" sz="26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Para </a:t>
            </a:r>
            <a:r>
              <a:rPr lang="pt-BR" sz="2600" dirty="0">
                <a:solidFill>
                  <a:schemeClr val="tx1"/>
                </a:solidFill>
              </a:rPr>
              <a:t>que ocorram mudanças de comportamento são necessárias ações diárias e insistentes, por um período significativo. </a:t>
            </a:r>
            <a:endParaRPr lang="pt-BR" sz="26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O </a:t>
            </a:r>
            <a:r>
              <a:rPr lang="pt-BR" sz="2600" dirty="0">
                <a:solidFill>
                  <a:schemeClr val="tx1"/>
                </a:solidFill>
              </a:rPr>
              <a:t>papa fala de ‘conversão ecológica’ e lembra que esta inclui espiritualidade e educação. </a:t>
            </a:r>
            <a:endParaRPr lang="pt-BR" sz="26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Somente </a:t>
            </a:r>
            <a:r>
              <a:rPr lang="pt-BR" sz="2600" dirty="0">
                <a:solidFill>
                  <a:schemeClr val="tx1"/>
                </a:solidFill>
              </a:rPr>
              <a:t>um longo caminho de conversão fará com que cuidar e proteger a natureza se tornem um ato natural e internalizado no agir de todos.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pt-BR" sz="2600" dirty="0" smtClean="0">
                <a:solidFill>
                  <a:schemeClr val="tx1"/>
                </a:solidFill>
              </a:rPr>
              <a:t>Já há sinais desta conversão nas muitas atitudes dos que </a:t>
            </a:r>
            <a:r>
              <a:rPr lang="pt-BR" sz="2600" dirty="0">
                <a:solidFill>
                  <a:schemeClr val="tx1"/>
                </a:solidFill>
              </a:rPr>
              <a:t>não se intimidam diante das forças da morte, </a:t>
            </a:r>
            <a:r>
              <a:rPr lang="pt-BR" sz="2600" dirty="0" smtClean="0">
                <a:solidFill>
                  <a:schemeClr val="tx1"/>
                </a:solidFill>
              </a:rPr>
              <a:t>que </a:t>
            </a:r>
            <a:r>
              <a:rPr lang="pt-BR" sz="2600" dirty="0">
                <a:solidFill>
                  <a:schemeClr val="tx1"/>
                </a:solidFill>
              </a:rPr>
              <a:t>erguem seus braços na defesa da vida, </a:t>
            </a:r>
            <a:r>
              <a:rPr lang="pt-BR" sz="2600" dirty="0" smtClean="0">
                <a:solidFill>
                  <a:schemeClr val="tx1"/>
                </a:solidFill>
              </a:rPr>
              <a:t>que </a:t>
            </a:r>
            <a:r>
              <a:rPr lang="pt-BR" sz="2600" dirty="0">
                <a:solidFill>
                  <a:schemeClr val="tx1"/>
                </a:solidFill>
              </a:rPr>
              <a:t>não aceitam uma falsa liberdade, </a:t>
            </a:r>
            <a:r>
              <a:rPr lang="pt-BR" sz="2600" dirty="0" smtClean="0">
                <a:solidFill>
                  <a:schemeClr val="tx1"/>
                </a:solidFill>
              </a:rPr>
              <a:t>que </a:t>
            </a:r>
            <a:r>
              <a:rPr lang="pt-BR" sz="2600" dirty="0">
                <a:solidFill>
                  <a:schemeClr val="tx1"/>
                </a:solidFill>
              </a:rPr>
              <a:t>sonham com um mundo mais </a:t>
            </a:r>
            <a:r>
              <a:rPr lang="pt-BR" sz="2600" dirty="0" smtClean="0">
                <a:solidFill>
                  <a:schemeClr val="tx1"/>
                </a:solidFill>
              </a:rPr>
              <a:t>igual... </a:t>
            </a:r>
            <a:endParaRPr lang="pt-B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6418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Cuidado: virtude mariana, compromisso nosso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11– </a:t>
            </a:r>
            <a:r>
              <a:rPr lang="pt-BR" sz="2400" b="1" dirty="0" smtClean="0">
                <a:solidFill>
                  <a:schemeClr val="bg1"/>
                </a:solidFill>
              </a:rPr>
              <a:t>O Cuidado – Virtude de Maria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65820" y="620688"/>
            <a:ext cx="847818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2800" dirty="0" smtClean="0">
              <a:solidFill>
                <a:schemeClr val="tx1"/>
              </a:solidFill>
            </a:endParaRPr>
          </a:p>
          <a:p>
            <a:pPr lvl="0" algn="ctr"/>
            <a:r>
              <a:rPr lang="pt-BR" sz="2800" b="1" dirty="0" smtClean="0">
                <a:solidFill>
                  <a:schemeClr val="tx1"/>
                </a:solidFill>
              </a:rPr>
              <a:t>Referindo-se </a:t>
            </a:r>
            <a:r>
              <a:rPr lang="pt-BR" sz="2800" b="1" dirty="0">
                <a:solidFill>
                  <a:schemeClr val="tx1"/>
                </a:solidFill>
              </a:rPr>
              <a:t>a Maria, a </a:t>
            </a:r>
            <a:r>
              <a:rPr lang="pt-BR" sz="2800" b="1" dirty="0" smtClean="0">
                <a:solidFill>
                  <a:schemeClr val="tx1"/>
                </a:solidFill>
              </a:rPr>
              <a:t>Mãe </a:t>
            </a:r>
            <a:r>
              <a:rPr lang="pt-BR" sz="2800" b="1" dirty="0">
                <a:solidFill>
                  <a:schemeClr val="tx1"/>
                </a:solidFill>
              </a:rPr>
              <a:t>do </a:t>
            </a:r>
            <a:r>
              <a:rPr lang="pt-BR" sz="2800" b="1" dirty="0" smtClean="0">
                <a:solidFill>
                  <a:schemeClr val="tx1"/>
                </a:solidFill>
              </a:rPr>
              <a:t>Cuidado</a:t>
            </a:r>
            <a:r>
              <a:rPr lang="pt-BR" sz="2800" b="1" dirty="0">
                <a:solidFill>
                  <a:schemeClr val="tx1"/>
                </a:solidFill>
              </a:rPr>
              <a:t>, </a:t>
            </a:r>
            <a:endParaRPr lang="pt-BR" sz="2800" b="1" dirty="0" smtClean="0">
              <a:solidFill>
                <a:schemeClr val="tx1"/>
              </a:solidFill>
            </a:endParaRPr>
          </a:p>
          <a:p>
            <a:pPr lvl="0" algn="ctr"/>
            <a:r>
              <a:rPr lang="pt-BR" sz="2800" b="1" dirty="0" smtClean="0">
                <a:solidFill>
                  <a:schemeClr val="tx1"/>
                </a:solidFill>
              </a:rPr>
              <a:t>o </a:t>
            </a:r>
            <a:r>
              <a:rPr lang="pt-BR" sz="2800" b="1" dirty="0">
                <a:solidFill>
                  <a:schemeClr val="tx1"/>
                </a:solidFill>
              </a:rPr>
              <a:t>papa Francisco disse: </a:t>
            </a:r>
          </a:p>
          <a:p>
            <a:pPr algn="ctr"/>
            <a:endParaRPr lang="pt-BR" dirty="0"/>
          </a:p>
        </p:txBody>
      </p:sp>
      <p:pic>
        <p:nvPicPr>
          <p:cNvPr id="7" name="Picture 2" descr="Resultado de imagem para nossa senhora da piedade tubar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47522"/>
            <a:ext cx="4359018" cy="531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5820" y="1556792"/>
            <a:ext cx="6282444" cy="5298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“</a:t>
            </a:r>
            <a:r>
              <a:rPr lang="pt-BR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Maria, a mãe que cuidou de Jesus, agora cuida com carinho e preocupação materna deste mundo ferido. </a:t>
            </a:r>
            <a:endParaRPr lang="pt-BR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0"/>
            <a:r>
              <a:rPr lang="pt-BR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Assim </a:t>
            </a:r>
            <a:r>
              <a:rPr lang="pt-BR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como chorou com o coração trespassado a morte de Jesus, assim também agora se compadece do sofrimento dos pobres crucificados e das criaturas deste mundo exterminados pelo poder humano... </a:t>
            </a:r>
            <a:endParaRPr lang="pt-BR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0"/>
            <a:r>
              <a:rPr lang="pt-BR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Agora </a:t>
            </a:r>
            <a:r>
              <a:rPr lang="pt-BR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Maria não só conserva no seu coração toda a vida de Jesus, que guardava cuidadosamente (cf. </a:t>
            </a:r>
            <a:r>
              <a:rPr lang="pt-BR" sz="2400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Lc</a:t>
            </a:r>
            <a:r>
              <a:rPr lang="pt-BR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 2,51), mas compreende também o sentido de todas as coisas. </a:t>
            </a:r>
            <a:endParaRPr lang="pt-BR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lvl="0"/>
            <a:r>
              <a:rPr lang="pt-BR" sz="2400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Por </a:t>
            </a:r>
            <a:r>
              <a:rPr lang="pt-BR" sz="2400" i="1" dirty="0">
                <a:solidFill>
                  <a:schemeClr val="tx1"/>
                </a:solidFill>
                <a:latin typeface="Arial Narrow" panose="020B0606020202030204" pitchFamily="34" charset="0"/>
              </a:rPr>
              <a:t>isso, podemos pedir-lhe que nos ajude a contemplar este mundo com um olhar mais sapiente” (LS 241). </a:t>
            </a:r>
            <a:endParaRPr lang="pt-BR" sz="2400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65820" y="-21177"/>
            <a:ext cx="8478180" cy="8578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 smtClean="0">
                <a:solidFill>
                  <a:schemeClr val="tx1"/>
                </a:solidFill>
              </a:rPr>
              <a:t>Cuidado: virtude mariana, compromisso nosso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 smtClean="0">
                <a:solidFill>
                  <a:schemeClr val="bg1"/>
                </a:solidFill>
              </a:rPr>
              <a:t>Tema 11– </a:t>
            </a:r>
            <a:r>
              <a:rPr lang="pt-BR" sz="2400" b="1" dirty="0" smtClean="0">
                <a:solidFill>
                  <a:schemeClr val="bg1"/>
                </a:solidFill>
              </a:rPr>
              <a:t>O Cuidado – Virtude de Maria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5820" y="836713"/>
            <a:ext cx="8478180" cy="6019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2800" dirty="0" smtClean="0"/>
          </a:p>
          <a:p>
            <a:endParaRPr lang="pt-BR" sz="2800" dirty="0" smtClean="0">
              <a:solidFill>
                <a:schemeClr val="tx1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  <a:p>
            <a:endParaRPr lang="pt-BR" sz="2800" dirty="0" smtClean="0">
              <a:solidFill>
                <a:schemeClr val="tx1"/>
              </a:solidFill>
            </a:endParaRPr>
          </a:p>
          <a:p>
            <a:endParaRPr lang="pt-BR" sz="2800" dirty="0" smtClean="0">
              <a:solidFill>
                <a:schemeClr val="tx1"/>
              </a:solidFill>
            </a:endParaRPr>
          </a:p>
          <a:p>
            <a:endParaRPr lang="pt-BR" sz="2800" dirty="0">
              <a:solidFill>
                <a:schemeClr val="tx1"/>
              </a:solidFill>
            </a:endParaRPr>
          </a:p>
          <a:p>
            <a:endParaRPr lang="pt-BR" sz="2800" b="1" dirty="0" smtClean="0">
              <a:solidFill>
                <a:srgbClr val="2D5B2B"/>
              </a:solidFill>
            </a:endParaRPr>
          </a:p>
          <a:p>
            <a:r>
              <a:rPr lang="pt-BR" sz="2800" b="1" dirty="0" smtClean="0">
                <a:solidFill>
                  <a:srgbClr val="2D5B2B"/>
                </a:solidFill>
              </a:rPr>
              <a:t>Que nossos corações sejam como o de Maria, que percebe a necessidade de cuidar, de proteger e de doar-se pelo bem comum.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95736" y="1700808"/>
            <a:ext cx="6948264" cy="2433446"/>
          </a:xfrm>
          <a:prstGeom prst="rect">
            <a:avLst/>
          </a:prstGeom>
          <a:solidFill>
            <a:srgbClr val="AB2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bg1"/>
                </a:solidFill>
              </a:rPr>
              <a:t>A mãe terra nos indaga todos os dias: “que semente você plantou?” </a:t>
            </a:r>
            <a:endParaRPr lang="pt-BR" sz="2800" dirty="0" smtClean="0">
              <a:solidFill>
                <a:schemeClr val="bg1"/>
              </a:solidFill>
            </a:endParaRPr>
          </a:p>
          <a:p>
            <a:pPr lvl="0" algn="ctr"/>
            <a:r>
              <a:rPr lang="pt-BR" sz="2800" dirty="0" smtClean="0">
                <a:solidFill>
                  <a:schemeClr val="bg1"/>
                </a:solidFill>
              </a:rPr>
              <a:t>Como </a:t>
            </a:r>
            <a:r>
              <a:rPr lang="pt-BR" sz="2800" dirty="0">
                <a:solidFill>
                  <a:schemeClr val="bg1"/>
                </a:solidFill>
              </a:rPr>
              <a:t>você lida com as questões que lhe cercam?</a:t>
            </a:r>
          </a:p>
          <a:p>
            <a:pPr algn="ctr"/>
            <a:endParaRPr lang="pt-BR" dirty="0"/>
          </a:p>
        </p:txBody>
      </p:sp>
      <p:pic>
        <p:nvPicPr>
          <p:cNvPr id="9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845097"/>
            <a:ext cx="1895655" cy="1895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5085184"/>
            <a:ext cx="9144000" cy="1628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</a:rPr>
              <a:t>Oração da Romaria</a:t>
            </a:r>
            <a:endParaRPr lang="pt-BR" sz="4400" b="1" dirty="0">
              <a:solidFill>
                <a:srgbClr val="008000"/>
              </a:solidFill>
            </a:endParaRPr>
          </a:p>
        </p:txBody>
      </p:sp>
      <p:pic>
        <p:nvPicPr>
          <p:cNvPr id="4" name="Picture 2" descr="C:\Users\Padre Lino\Documents\Picture Package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692696"/>
            <a:ext cx="4896544" cy="4001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7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Users\Padre Lino\Documents\Picture Package\Captur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703967" cy="48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4820599"/>
            <a:ext cx="9144000" cy="20457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Como era o Brasil em 1500 para causar tão grande encanto aos navegadores que  aqui decidiram desembarcar?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</a:rPr>
              <a:t>1500 anos depois, o que hoje contemplamos?</a:t>
            </a:r>
            <a:endParaRPr lang="pt-BR" sz="2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Ponto De Interrogação, Pergunta, Respos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1895655" cy="18956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6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6F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07504" y="102304"/>
            <a:ext cx="8928992" cy="6617196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2800" b="1" cap="small" dirty="0"/>
              <a:t>Oração da 24ª Romaria da Terra e das Águas</a:t>
            </a:r>
            <a:endParaRPr lang="pt-BR" sz="2800" dirty="0"/>
          </a:p>
          <a:p>
            <a:pPr algn="ctr"/>
            <a:r>
              <a:rPr lang="pt-BR" i="1" dirty="0" smtClean="0"/>
              <a:t>(Dom </a:t>
            </a:r>
            <a:r>
              <a:rPr lang="pt-BR" i="1" dirty="0"/>
              <a:t>João Francisco </a:t>
            </a:r>
            <a:r>
              <a:rPr lang="pt-BR" i="1" dirty="0" err="1" smtClean="0"/>
              <a:t>Salm</a:t>
            </a:r>
            <a:r>
              <a:rPr lang="pt-BR" i="1" dirty="0" smtClean="0"/>
              <a:t>)</a:t>
            </a:r>
            <a:endParaRPr lang="pt-BR" dirty="0"/>
          </a:p>
          <a:p>
            <a:pPr algn="ctr">
              <a:spcAft>
                <a:spcPts val="600"/>
              </a:spcAft>
            </a:pPr>
            <a:r>
              <a:rPr lang="pt-BR" sz="2300" dirty="0"/>
              <a:t>Senhor, nosso Deus, / movido por amor, criaste o universo. / No centro, colocaste o homem e a mulher / para tudo cultivar e guardar. / Viver essa vocação de guardiães da criação / não é algo de opcional / nem um aspecto secundário da experiência cristã. / É parte essencial de uma existência virtuosa. </a:t>
            </a:r>
          </a:p>
          <a:p>
            <a:pPr algn="ctr"/>
            <a:r>
              <a:rPr lang="pt-BR" sz="2300" dirty="0"/>
              <a:t>Porém, / nossa casa comum vem sendo agredida / pela ganância e pela indiferença de muitos. / A vida está ameaçada. / Dá-nos a graça de uma sincera conversão ecológica / que faça emergir, nas relações com o mundo que nos rodeia, / todas as consequências do encontro com Jesus.</a:t>
            </a:r>
          </a:p>
          <a:p>
            <a:pPr algn="ctr">
              <a:spcAft>
                <a:spcPts val="600"/>
              </a:spcAft>
            </a:pPr>
            <a:r>
              <a:rPr lang="pt-BR" sz="2300" dirty="0"/>
              <a:t>Abençoa a 24ª Romaria da Terra e das Águas. / Seja ela um tempo de conversão comunitária, / capaz de criar um dinamismo de mudança duradoura / neste momento importante da história. </a:t>
            </a:r>
          </a:p>
          <a:p>
            <a:pPr algn="ctr"/>
            <a:r>
              <a:rPr lang="pt-BR" sz="2300" dirty="0"/>
              <a:t>Maria, Mãe Aparecida, / Senhora da Piedade, / ensina-nos a cuidar desta casa comum / e a fazer dela um lar de fraternidade e esperança. </a:t>
            </a:r>
          </a:p>
          <a:p>
            <a:pPr algn="ctr">
              <a:spcAft>
                <a:spcPts val="600"/>
              </a:spcAft>
            </a:pPr>
            <a:r>
              <a:rPr lang="pt-BR" sz="2300" dirty="0"/>
              <a:t>Isso te pedimos, ó Pai, por meio de Jesus, / na força do Espírito Santo. / Amém.</a:t>
            </a:r>
          </a:p>
        </p:txBody>
      </p:sp>
    </p:spTree>
    <p:extLst>
      <p:ext uri="{BB962C8B-B14F-4D97-AF65-F5344CB8AC3E}">
        <p14:creationId xmlns:p14="http://schemas.microsoft.com/office/powerpoint/2010/main" val="27402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78">
            <a:off x="373876" y="454756"/>
            <a:ext cx="4387811" cy="584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019540" y="1825853"/>
            <a:ext cx="4008437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4000" i="1" dirty="0">
              <a:solidFill>
                <a:srgbClr val="800000"/>
              </a:solidFill>
            </a:endParaRPr>
          </a:p>
          <a:p>
            <a:pPr algn="ctr"/>
            <a:endParaRPr lang="pt-BR" sz="2500" b="1" i="1" dirty="0" smtClean="0">
              <a:solidFill>
                <a:srgbClr val="C00000"/>
              </a:solidFill>
            </a:endParaRPr>
          </a:p>
          <a:p>
            <a:pPr algn="r"/>
            <a:r>
              <a:rPr lang="pt-BR" sz="2000" b="1" i="1" dirty="0">
                <a:latin typeface="Segoe Print" panose="02000600000000000000" pitchFamily="2" charset="0"/>
              </a:rPr>
              <a:t>Resultado de uma </a:t>
            </a:r>
            <a:r>
              <a:rPr lang="pt-BR" sz="2000" b="1" i="1" dirty="0" smtClean="0">
                <a:latin typeface="Segoe Print" panose="02000600000000000000" pitchFamily="2" charset="0"/>
              </a:rPr>
              <a:t>séria reflexão </a:t>
            </a:r>
            <a:r>
              <a:rPr lang="pt-BR" sz="2000" b="1" i="1" dirty="0">
                <a:latin typeface="Segoe Print" panose="02000600000000000000" pitchFamily="2" charset="0"/>
              </a:rPr>
              <a:t>nos </a:t>
            </a:r>
            <a:r>
              <a:rPr lang="pt-BR" sz="2000" b="1" i="1" dirty="0" smtClean="0">
                <a:latin typeface="Segoe Print" panose="02000600000000000000" pitchFamily="2" charset="0"/>
              </a:rPr>
              <a:t>diferentes ambientes</a:t>
            </a:r>
            <a:r>
              <a:rPr lang="pt-BR" sz="2000" b="1" i="1" dirty="0">
                <a:latin typeface="Segoe Print" panose="02000600000000000000" pitchFamily="2" charset="0"/>
              </a:rPr>
              <a:t>, grupos </a:t>
            </a:r>
            <a:r>
              <a:rPr lang="pt-BR" sz="2000" b="1" i="1" dirty="0" smtClean="0">
                <a:latin typeface="Segoe Print" panose="02000600000000000000" pitchFamily="2" charset="0"/>
              </a:rPr>
              <a:t>e espaços, a </a:t>
            </a:r>
            <a:r>
              <a:rPr lang="pt-BR" sz="2000" b="1" i="1" dirty="0">
                <a:latin typeface="Segoe Print" panose="02000600000000000000" pitchFamily="2" charset="0"/>
              </a:rPr>
              <a:t>Romaria </a:t>
            </a:r>
            <a:r>
              <a:rPr lang="pt-BR" sz="2000" b="1" i="1" dirty="0" smtClean="0">
                <a:latin typeface="Segoe Print" panose="02000600000000000000" pitchFamily="2" charset="0"/>
              </a:rPr>
              <a:t>da Terra </a:t>
            </a:r>
            <a:r>
              <a:rPr lang="pt-BR" sz="2000" b="1" i="1" dirty="0">
                <a:latin typeface="Segoe Print" panose="02000600000000000000" pitchFamily="2" charset="0"/>
              </a:rPr>
              <a:t>e das Águas </a:t>
            </a:r>
            <a:r>
              <a:rPr lang="pt-BR" sz="2000" b="1" i="1" dirty="0" smtClean="0">
                <a:latin typeface="Segoe Print" panose="02000600000000000000" pitchFamily="2" charset="0"/>
              </a:rPr>
              <a:t>será uma </a:t>
            </a:r>
            <a:r>
              <a:rPr lang="pt-BR" sz="2000" b="1" i="1" dirty="0">
                <a:latin typeface="Segoe Print" panose="02000600000000000000" pitchFamily="2" charset="0"/>
              </a:rPr>
              <a:t>marcha da Igreja </a:t>
            </a:r>
            <a:r>
              <a:rPr lang="pt-BR" sz="2000" b="1" i="1" dirty="0" smtClean="0">
                <a:latin typeface="Segoe Print" panose="02000600000000000000" pitchFamily="2" charset="0"/>
              </a:rPr>
              <a:t>em Santa </a:t>
            </a:r>
            <a:r>
              <a:rPr lang="pt-BR" sz="2000" b="1" i="1" dirty="0">
                <a:latin typeface="Segoe Print" panose="02000600000000000000" pitchFamily="2" charset="0"/>
              </a:rPr>
              <a:t>Catarina </a:t>
            </a:r>
            <a:r>
              <a:rPr lang="pt-BR" sz="2000" b="1" i="1" dirty="0" smtClean="0">
                <a:latin typeface="Segoe Print" panose="02000600000000000000" pitchFamily="2" charset="0"/>
              </a:rPr>
              <a:t>de conversão </a:t>
            </a:r>
            <a:r>
              <a:rPr lang="pt-BR" sz="2000" b="1" i="1" dirty="0">
                <a:latin typeface="Segoe Print" panose="02000600000000000000" pitchFamily="2" charset="0"/>
              </a:rPr>
              <a:t>ecológica e </a:t>
            </a:r>
            <a:r>
              <a:rPr lang="pt-BR" sz="2000" b="1" i="1" dirty="0" smtClean="0">
                <a:latin typeface="Segoe Print" panose="02000600000000000000" pitchFamily="2" charset="0"/>
              </a:rPr>
              <a:t>de compromisso </a:t>
            </a:r>
            <a:r>
              <a:rPr lang="pt-BR" sz="2000" b="1" i="1" dirty="0">
                <a:latin typeface="Segoe Print" panose="02000600000000000000" pitchFamily="2" charset="0"/>
              </a:rPr>
              <a:t>com </a:t>
            </a:r>
            <a:r>
              <a:rPr lang="pt-BR" sz="2000" b="1" i="1" dirty="0" smtClean="0">
                <a:latin typeface="Segoe Print" panose="02000600000000000000" pitchFamily="2" charset="0"/>
              </a:rPr>
              <a:t>o cuidado</a:t>
            </a:r>
            <a:r>
              <a:rPr lang="pt-BR" sz="2000" b="1" i="1" dirty="0">
                <a:latin typeface="Segoe Print" panose="02000600000000000000" pitchFamily="2" charset="0"/>
              </a:rPr>
              <a:t> </a:t>
            </a:r>
            <a:r>
              <a:rPr lang="pt-BR" sz="2000" b="1" i="1" dirty="0" smtClean="0">
                <a:latin typeface="Segoe Print" panose="02000600000000000000" pitchFamily="2" charset="0"/>
              </a:rPr>
              <a:t>da </a:t>
            </a:r>
            <a:r>
              <a:rPr lang="pt-BR" sz="2000" b="1" i="1" dirty="0">
                <a:latin typeface="Segoe Print" panose="02000600000000000000" pitchFamily="2" charset="0"/>
              </a:rPr>
              <a:t>Casa Comum que Deus a todos confiou</a:t>
            </a:r>
          </a:p>
        </p:txBody>
      </p:sp>
    </p:spTree>
    <p:extLst>
      <p:ext uri="{BB962C8B-B14F-4D97-AF65-F5344CB8AC3E}">
        <p14:creationId xmlns:p14="http://schemas.microsoft.com/office/powerpoint/2010/main" val="40800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878">
            <a:off x="373876" y="454756"/>
            <a:ext cx="4387811" cy="584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009229" y="540886"/>
            <a:ext cx="4008437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4000" i="1" dirty="0">
              <a:solidFill>
                <a:srgbClr val="800000"/>
              </a:solidFill>
            </a:endParaRPr>
          </a:p>
          <a:p>
            <a:pPr algn="ctr"/>
            <a:endParaRPr lang="pt-BR" sz="2500" b="1" i="1" dirty="0" smtClean="0">
              <a:solidFill>
                <a:srgbClr val="C00000"/>
              </a:solidFill>
            </a:endParaRPr>
          </a:p>
          <a:p>
            <a:pPr algn="ctr"/>
            <a:r>
              <a:rPr lang="pt-BR" sz="9600" b="1" i="1" dirty="0" smtClean="0">
                <a:latin typeface="Segoe Print" panose="02000600000000000000" pitchFamily="2" charset="0"/>
              </a:rPr>
              <a:t>Fim</a:t>
            </a:r>
            <a:endParaRPr lang="pt-BR" sz="9600" b="1" i="1" dirty="0">
              <a:latin typeface="Segoe Print" panose="02000600000000000000" pitchFamily="2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53777" y="4077072"/>
            <a:ext cx="3663889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pt-BR" sz="4400" dirty="0" smtClean="0">
                <a:solidFill>
                  <a:srgbClr val="FF0000"/>
                </a:solidFill>
              </a:rPr>
              <a:t>Slides</a:t>
            </a:r>
          </a:p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Pe. Lino </a:t>
            </a:r>
            <a:r>
              <a:rPr lang="pt-BR" sz="3200" dirty="0" err="1" smtClean="0">
                <a:solidFill>
                  <a:srgbClr val="FF0000"/>
                </a:solidFill>
              </a:rPr>
              <a:t>Brunel</a:t>
            </a:r>
            <a:endParaRPr lang="pt-BR" sz="3200" dirty="0" smtClean="0">
              <a:solidFill>
                <a:srgbClr val="FF0000"/>
              </a:solidFill>
            </a:endParaRPr>
          </a:p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Diocese de Tubarão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sultado de imagem para serra do rio do rastr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8"/>
            <a:ext cx="9144000" cy="50757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0" y="21177"/>
            <a:ext cx="665820" cy="6813376"/>
          </a:xfrm>
          <a:prstGeom prst="rect">
            <a:avLst/>
          </a:prstGeom>
          <a:solidFill>
            <a:srgbClr val="CC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000" b="1" dirty="0">
                <a:solidFill>
                  <a:srgbClr val="008000"/>
                </a:solidFill>
              </a:rPr>
              <a:t>Tema </a:t>
            </a:r>
            <a:r>
              <a:rPr lang="pt-BR" sz="2000" b="1" dirty="0" smtClean="0">
                <a:solidFill>
                  <a:srgbClr val="008000"/>
                </a:solidFill>
              </a:rPr>
              <a:t>1- </a:t>
            </a:r>
            <a:r>
              <a:rPr lang="pt-BR" sz="2800" b="1" dirty="0" smtClean="0">
                <a:solidFill>
                  <a:srgbClr val="008000"/>
                </a:solidFill>
              </a:rPr>
              <a:t>O </a:t>
            </a:r>
            <a:r>
              <a:rPr lang="pt-BR" sz="2800" b="1" dirty="0">
                <a:solidFill>
                  <a:srgbClr val="008000"/>
                </a:solidFill>
              </a:rPr>
              <a:t>Bioma Mata Atlântica e  a Romaria</a:t>
            </a:r>
          </a:p>
        </p:txBody>
      </p:sp>
      <p:sp>
        <p:nvSpPr>
          <p:cNvPr id="4" name="Retângulo 3"/>
          <p:cNvSpPr/>
          <p:nvPr/>
        </p:nvSpPr>
        <p:spPr>
          <a:xfrm>
            <a:off x="665820" y="4293096"/>
            <a:ext cx="8478180" cy="25414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O Bioma Mata Atlântica é parte das belezas de SC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Deus confiou a 6.910.553 catarinenses o seu cuidado</a:t>
            </a:r>
          </a:p>
          <a:p>
            <a:pPr marL="457200" indent="-4572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pt-BR" sz="2800" dirty="0" smtClean="0">
                <a:solidFill>
                  <a:schemeClr val="tx1"/>
                </a:solidFill>
              </a:rPr>
              <a:t>Há falta de cuidado se evidencia pela ausência de políticas públicas de saneamento básico por falta de opção política e cristã dos administradores públicos</a:t>
            </a:r>
            <a:endParaRPr lang="pt-BR" sz="2800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65820" y="21177"/>
            <a:ext cx="8478180" cy="1031559"/>
          </a:xfrm>
          <a:prstGeom prst="rect">
            <a:avLst/>
          </a:prstGeom>
          <a:solidFill>
            <a:srgbClr val="DBDF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BR" sz="3200" b="1" dirty="0">
                <a:solidFill>
                  <a:schemeClr val="tx1"/>
                </a:solidFill>
              </a:rPr>
              <a:t>O Criador confiou aos catarinenses parte do bioma Mata Atlântica</a:t>
            </a:r>
          </a:p>
        </p:txBody>
      </p:sp>
    </p:spTree>
    <p:extLst>
      <p:ext uri="{BB962C8B-B14F-4D97-AF65-F5344CB8AC3E}">
        <p14:creationId xmlns:p14="http://schemas.microsoft.com/office/powerpoint/2010/main" val="26233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7212</Words>
  <Application>Microsoft Office PowerPoint</Application>
  <PresentationFormat>Apresentação na tela (4:3)</PresentationFormat>
  <Paragraphs>539</Paragraphs>
  <Slides>82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90" baseType="lpstr">
      <vt:lpstr>Arial</vt:lpstr>
      <vt:lpstr>Arial Narrow</vt:lpstr>
      <vt:lpstr>Calibri</vt:lpstr>
      <vt:lpstr>Courier New</vt:lpstr>
      <vt:lpstr>Segoe Print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Cúria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Padre Lino</dc:creator>
  <cp:lastModifiedBy>Silvio Luiz de Medeiros</cp:lastModifiedBy>
  <cp:revision>170</cp:revision>
  <dcterms:created xsi:type="dcterms:W3CDTF">2017-03-03T14:32:19Z</dcterms:created>
  <dcterms:modified xsi:type="dcterms:W3CDTF">2017-06-29T16:50:55Z</dcterms:modified>
</cp:coreProperties>
</file>