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7" r:id="rId1"/>
  </p:sldMasterIdLst>
  <p:sldIdLst>
    <p:sldId id="256" r:id="rId2"/>
    <p:sldId id="257" r:id="rId3"/>
    <p:sldId id="260" r:id="rId4"/>
    <p:sldId id="258" r:id="rId5"/>
    <p:sldId id="267" r:id="rId6"/>
    <p:sldId id="264" r:id="rId7"/>
    <p:sldId id="265" r:id="rId8"/>
    <p:sldId id="266" r:id="rId9"/>
    <p:sldId id="261" r:id="rId10"/>
    <p:sldId id="263" r:id="rId11"/>
    <p:sldId id="269" r:id="rId12"/>
    <p:sldId id="259" r:id="rId13"/>
    <p:sldId id="272" r:id="rId14"/>
    <p:sldId id="268" r:id="rId15"/>
    <p:sldId id="271" r:id="rId16"/>
    <p:sldId id="275" r:id="rId17"/>
    <p:sldId id="276" r:id="rId18"/>
    <p:sldId id="277" r:id="rId19"/>
    <p:sldId id="286" r:id="rId20"/>
    <p:sldId id="278" r:id="rId21"/>
    <p:sldId id="279" r:id="rId22"/>
    <p:sldId id="281" r:id="rId23"/>
    <p:sldId id="287" r:id="rId24"/>
    <p:sldId id="282" r:id="rId25"/>
    <p:sldId id="288" r:id="rId26"/>
    <p:sldId id="274" r:id="rId27"/>
    <p:sldId id="289" r:id="rId28"/>
    <p:sldId id="273" r:id="rId29"/>
    <p:sldId id="270" r:id="rId30"/>
    <p:sldId id="284" r:id="rId31"/>
    <p:sldId id="291" r:id="rId32"/>
    <p:sldId id="290" r:id="rId33"/>
    <p:sldId id="28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pt-BR"/>
              <a:t>Clique para editar o título Mestre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397E0307-B85C-446A-8EF0-0407D435D787}" type="datetimeFigureOut">
              <a:rPr lang="en-US" smtClean="0"/>
              <a:t>3/23/2018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880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fld id="{30EF52CC-F3D9-41D4-BCE4-C208E61A3F31}" type="datetimeFigureOut">
              <a:rPr lang="en-US" smtClean="0"/>
              <a:t>3/23/2018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6268381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pt-BR"/>
              <a:t>Clique para editar o título Mestre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30EF52CC-F3D9-41D4-BCE4-C208E61A3F31}"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665374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pt-BR"/>
              <a:t>Clique para editar o título Mestre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Editar estilos de texto Mestre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30EF52CC-F3D9-41D4-BCE4-C208E61A3F31}"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819326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pt-BR"/>
              <a:t>Clique para editar o título Mestre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30EF52CC-F3D9-41D4-BCE4-C208E61A3F31}"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80943650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pt-BR"/>
              <a:t>Clique para editar o título Mestre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30EF52CC-F3D9-41D4-BCE4-C208E61A3F31}"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547927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pt-BR"/>
              <a:t>Clique para editar o título Mestre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30EF52CC-F3D9-41D4-BCE4-C208E61A3F31}"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44604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2594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47B1BF-4039-460D-A637-65428CBD720E}"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749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862439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C9A00F7B-89C5-4DF7-A309-6263220147D4}"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330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smtClean="0"/>
              <a:t>3/23/2018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83792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smtClean="0"/>
              <a:t>3/23/2018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512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smtClean="0"/>
              <a:t>3/23/2018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4542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7ECC86-1672-4627-AEFE-EC5485C73905}" type="datetimeFigureOut">
              <a:rPr lang="en-US" smtClean="0"/>
              <a:t>3/23/2018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20673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pt-BR"/>
              <a:t>Clique para editar o título Mestre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fld id="{3CDCB01F-D966-4C62-B900-0BE008A90C98}" type="datetimeFigureOut">
              <a:rPr lang="en-US" smtClean="0"/>
              <a:t>3/23/2018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2923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pt-BR"/>
              <a:t>Clique para editar o título Mestre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fld id="{5E73A0EA-7DC7-4964-BB97-B173EF3B859A}" type="datetimeFigureOut">
              <a:rPr lang="en-US" smtClean="0"/>
              <a:t>3/23/2018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46763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0EF52CC-F3D9-41D4-BCE4-C208E61A3F31}" type="datetimeFigureOut">
              <a:rPr lang="en-US" smtClean="0"/>
              <a:t>3/23/2018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842078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6AF0C5-F5AA-4EC8-A25E-2E8458F4A9F8}"/>
              </a:ext>
            </a:extLst>
          </p:cNvPr>
          <p:cNvSpPr>
            <a:spLocks noGrp="1"/>
          </p:cNvSpPr>
          <p:nvPr>
            <p:ph type="ctrTitle"/>
          </p:nvPr>
        </p:nvSpPr>
        <p:spPr/>
        <p:txBody>
          <a:bodyPr/>
          <a:lstStyle/>
          <a:p>
            <a:r>
              <a:rPr lang="pt-BR" dirty="0">
                <a:latin typeface="Georgia" panose="02040502050405020303" pitchFamily="18" charset="0"/>
              </a:rPr>
              <a:t>Laicato e Franciscanismo</a:t>
            </a:r>
          </a:p>
        </p:txBody>
      </p:sp>
      <p:sp>
        <p:nvSpPr>
          <p:cNvPr id="3" name="Subtítulo 2">
            <a:extLst>
              <a:ext uri="{FF2B5EF4-FFF2-40B4-BE49-F238E27FC236}">
                <a16:creationId xmlns:a16="http://schemas.microsoft.com/office/drawing/2014/main" id="{E8F546C5-A5BA-4065-8EE0-5758E8898C19}"/>
              </a:ext>
            </a:extLst>
          </p:cNvPr>
          <p:cNvSpPr>
            <a:spLocks noGrp="1"/>
          </p:cNvSpPr>
          <p:nvPr>
            <p:ph type="subTitle" idx="1"/>
          </p:nvPr>
        </p:nvSpPr>
        <p:spPr/>
        <p:txBody>
          <a:bodyPr>
            <a:normAutofit fontScale="85000" lnSpcReduction="20000"/>
          </a:bodyPr>
          <a:lstStyle/>
          <a:p>
            <a:r>
              <a:rPr lang="pt-BR" b="1" dirty="0"/>
              <a:t>ENCONTRO REGIONAL DE FORMAÇÃO, COMUNICAÇÃO E ANIMAÇÃO FRATERNA/JUFRA</a:t>
            </a:r>
          </a:p>
          <a:p>
            <a:r>
              <a:rPr lang="pt-BR" b="1" dirty="0"/>
              <a:t>16 a 18 de Março de 2018 – Casa São José – Blumenau/SC</a:t>
            </a:r>
          </a:p>
          <a:p>
            <a:r>
              <a:rPr lang="pt-BR" dirty="0">
                <a:latin typeface="Georgia" panose="02040502050405020303" pitchFamily="18" charset="0"/>
              </a:rPr>
              <a:t>Marcos Aurélio Deschamps, ofs</a:t>
            </a:r>
          </a:p>
        </p:txBody>
      </p:sp>
      <p:sp>
        <p:nvSpPr>
          <p:cNvPr id="21" name="Rectangle 2">
            <a:extLst>
              <a:ext uri="{FF2B5EF4-FFF2-40B4-BE49-F238E27FC236}">
                <a16:creationId xmlns:a16="http://schemas.microsoft.com/office/drawing/2014/main" id="{E956AA59-579C-4AFA-9179-40EF0C946C5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2049" name="Picture 1" descr="logo-Documento2">
            <a:extLst>
              <a:ext uri="{FF2B5EF4-FFF2-40B4-BE49-F238E27FC236}">
                <a16:creationId xmlns:a16="http://schemas.microsoft.com/office/drawing/2014/main" id="{1552AB85-E6E2-4E77-80FD-586F1C33D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366" y="1625597"/>
            <a:ext cx="1255713" cy="100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276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8C03BECF-B8F0-4C4D-A75B-63E7731BE86D}"/>
              </a:ext>
            </a:extLst>
          </p:cNvPr>
          <p:cNvSpPr/>
          <p:nvPr/>
        </p:nvSpPr>
        <p:spPr>
          <a:xfrm>
            <a:off x="766549" y="1536174"/>
            <a:ext cx="10658902" cy="3785652"/>
          </a:xfrm>
          <a:prstGeom prst="rect">
            <a:avLst/>
          </a:prstGeom>
        </p:spPr>
        <p:txBody>
          <a:bodyPr wrap="square">
            <a:spAutoFit/>
          </a:bodyPr>
          <a:lstStyle/>
          <a:p>
            <a:pPr algn="ctr"/>
            <a:r>
              <a:rPr lang="pt-BR" sz="3200" i="1" dirty="0">
                <a:latin typeface="Georgia" panose="02040502050405020303" pitchFamily="18" charset="0"/>
              </a:rPr>
              <a:t>A Ordem Franciscana Secular é a mais antiga forma de organização de leigos que, guiados pela Igreja, unidos em fraternidade e inspirando-se no ideal de São Francisco de Assis, se empenham em testemunhar com a vida o Evangelho de Jesus Cristo e se dedicam ao apostolado no estado laical. </a:t>
            </a:r>
          </a:p>
          <a:p>
            <a:pPr algn="ctr"/>
            <a:endParaRPr lang="pt-BR" sz="2400" i="1" dirty="0">
              <a:latin typeface="Georgia" panose="02040502050405020303" pitchFamily="18" charset="0"/>
            </a:endParaRPr>
          </a:p>
          <a:p>
            <a:pPr algn="ctr"/>
            <a:r>
              <a:rPr lang="pt-BR" sz="2400" i="1" dirty="0">
                <a:latin typeface="Georgia" panose="02040502050405020303" pitchFamily="18" charset="0"/>
              </a:rPr>
              <a:t>(</a:t>
            </a:r>
            <a:r>
              <a:rPr lang="pt-BR" sz="2400" b="1" i="1" dirty="0">
                <a:latin typeface="Georgia" panose="02040502050405020303" pitchFamily="18" charset="0"/>
              </a:rPr>
              <a:t>Palavras de João Paulo II dirigidas aos franciscanos seculares)</a:t>
            </a:r>
            <a:r>
              <a:rPr lang="pt-BR" sz="2400" i="1" dirty="0">
                <a:latin typeface="Georgia" panose="02040502050405020303" pitchFamily="18" charset="0"/>
              </a:rPr>
              <a:t> </a:t>
            </a:r>
            <a:endParaRPr lang="pt-BR" sz="4400" dirty="0">
              <a:latin typeface="Georgia" panose="02040502050405020303" pitchFamily="18" charset="0"/>
            </a:endParaRPr>
          </a:p>
        </p:txBody>
      </p:sp>
    </p:spTree>
    <p:extLst>
      <p:ext uri="{BB962C8B-B14F-4D97-AF65-F5344CB8AC3E}">
        <p14:creationId xmlns:p14="http://schemas.microsoft.com/office/powerpoint/2010/main" val="1373916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8C03BECF-B8F0-4C4D-A75B-63E7731BE86D}"/>
              </a:ext>
            </a:extLst>
          </p:cNvPr>
          <p:cNvSpPr/>
          <p:nvPr/>
        </p:nvSpPr>
        <p:spPr>
          <a:xfrm>
            <a:off x="766549" y="797510"/>
            <a:ext cx="10658902" cy="5447645"/>
          </a:xfrm>
          <a:prstGeom prst="rect">
            <a:avLst/>
          </a:prstGeom>
        </p:spPr>
        <p:txBody>
          <a:bodyPr wrap="square">
            <a:spAutoFit/>
          </a:bodyPr>
          <a:lstStyle/>
          <a:p>
            <a:pPr algn="ctr"/>
            <a:r>
              <a:rPr lang="pt-BR" sz="2400" i="1" dirty="0">
                <a:latin typeface="Georgia" panose="02040502050405020303" pitchFamily="18" charset="0"/>
              </a:rPr>
              <a:t>“Os franciscanos seculares encontram na </a:t>
            </a:r>
            <a:r>
              <a:rPr lang="pt-BR" sz="2400" b="1" i="1" dirty="0">
                <a:latin typeface="Georgia" panose="02040502050405020303" pitchFamily="18" charset="0"/>
              </a:rPr>
              <a:t>Regra </a:t>
            </a:r>
            <a:r>
              <a:rPr lang="pt-BR" sz="2400" i="1" dirty="0">
                <a:latin typeface="Georgia" panose="02040502050405020303" pitchFamily="18" charset="0"/>
              </a:rPr>
              <a:t>o projeto evangélico e o auxílio necessário para poderem se tornar efetivamente instrumentos da reconciliação universal operada por Cristo. Tal projeto franciscano supõe a colaboração com a ação de Deus no interior das estruturas humanas. A expressão “no interior” é de fundamental importância porque afirma que a santidade, a “</a:t>
            </a:r>
            <a:r>
              <a:rPr lang="pt-BR" sz="2400" b="1" i="1" dirty="0">
                <a:latin typeface="Georgia" panose="02040502050405020303" pitchFamily="18" charset="0"/>
              </a:rPr>
              <a:t>perfeição da caridade</a:t>
            </a:r>
            <a:r>
              <a:rPr lang="pt-BR" sz="2400" i="1" dirty="0">
                <a:latin typeface="Georgia" panose="02040502050405020303" pitchFamily="18" charset="0"/>
              </a:rPr>
              <a:t>” que os franciscanos seculares são chamados a realizar, não passa “acima” de sua condição humana, tanto individual como social, não se realiza “apesar” de viverem em família, de trabalharem, estudarem, lutarem por uma sociedade mais justa, pela justiça, pela paz…, mas – essa é a grande verdade que Francisco intuiu – tal santidade </a:t>
            </a:r>
            <a:r>
              <a:rPr lang="pt-BR" sz="2400" b="1" i="1" dirty="0">
                <a:latin typeface="Georgia" panose="02040502050405020303" pitchFamily="18" charset="0"/>
              </a:rPr>
              <a:t>é alcançada precisamente pelo fato de viverem fiel e evangelicamente todas as situações próprias da condição secular.</a:t>
            </a:r>
            <a:r>
              <a:rPr lang="pt-BR" sz="2400" i="1" dirty="0">
                <a:latin typeface="Georgia" panose="02040502050405020303" pitchFamily="18" charset="0"/>
              </a:rPr>
              <a:t>”</a:t>
            </a:r>
            <a:r>
              <a:rPr lang="pt-BR" sz="2400" dirty="0">
                <a:latin typeface="Georgia" panose="02040502050405020303" pitchFamily="18" charset="0"/>
              </a:rPr>
              <a:t> </a:t>
            </a:r>
          </a:p>
          <a:p>
            <a:pPr algn="ctr"/>
            <a:endParaRPr lang="pt-BR" dirty="0">
              <a:latin typeface="Georgia" panose="02040502050405020303" pitchFamily="18" charset="0"/>
            </a:endParaRPr>
          </a:p>
          <a:p>
            <a:pPr algn="ctr"/>
            <a:r>
              <a:rPr lang="pt-BR" dirty="0">
                <a:latin typeface="Georgia" panose="02040502050405020303" pitchFamily="18" charset="0"/>
              </a:rPr>
              <a:t>(</a:t>
            </a:r>
            <a:r>
              <a:rPr lang="pt-BR" b="1" dirty="0" err="1">
                <a:latin typeface="Georgia" panose="02040502050405020303" pitchFamily="18" charset="0"/>
              </a:rPr>
              <a:t>Manuale</a:t>
            </a:r>
            <a:r>
              <a:rPr lang="pt-BR" b="1" dirty="0">
                <a:latin typeface="Georgia" panose="02040502050405020303" pitchFamily="18" charset="0"/>
              </a:rPr>
              <a:t> per </a:t>
            </a:r>
            <a:r>
              <a:rPr lang="pt-BR" b="1" dirty="0" err="1">
                <a:latin typeface="Georgia" panose="02040502050405020303" pitchFamily="18" charset="0"/>
              </a:rPr>
              <a:t>l’assistenza</a:t>
            </a:r>
            <a:r>
              <a:rPr lang="pt-BR" b="1" dirty="0">
                <a:latin typeface="Georgia" panose="02040502050405020303" pitchFamily="18" charset="0"/>
              </a:rPr>
              <a:t> </a:t>
            </a:r>
            <a:r>
              <a:rPr lang="pt-BR" b="1" dirty="0" err="1">
                <a:latin typeface="Georgia" panose="02040502050405020303" pitchFamily="18" charset="0"/>
              </a:rPr>
              <a:t>all’OFS</a:t>
            </a:r>
            <a:r>
              <a:rPr lang="pt-BR" b="1" dirty="0">
                <a:latin typeface="Georgia" panose="02040502050405020303" pitchFamily="18" charset="0"/>
              </a:rPr>
              <a:t> e </a:t>
            </a:r>
            <a:r>
              <a:rPr lang="pt-BR" b="1" dirty="0" err="1">
                <a:latin typeface="Georgia" panose="02040502050405020303" pitchFamily="18" charset="0"/>
              </a:rPr>
              <a:t>alla</a:t>
            </a:r>
            <a:r>
              <a:rPr lang="pt-BR" b="1" dirty="0">
                <a:latin typeface="Georgia" panose="02040502050405020303" pitchFamily="18" charset="0"/>
              </a:rPr>
              <a:t> </a:t>
            </a:r>
            <a:r>
              <a:rPr lang="pt-BR" b="1" dirty="0" err="1">
                <a:latin typeface="Georgia" panose="02040502050405020303" pitchFamily="18" charset="0"/>
              </a:rPr>
              <a:t>GiFra</a:t>
            </a:r>
            <a:r>
              <a:rPr lang="pt-BR" b="1" dirty="0">
                <a:latin typeface="Georgia" panose="02040502050405020303" pitchFamily="18" charset="0"/>
              </a:rPr>
              <a:t>, p. 89</a:t>
            </a:r>
            <a:r>
              <a:rPr lang="pt-BR" dirty="0">
                <a:latin typeface="Georgia" panose="02040502050405020303" pitchFamily="18" charset="0"/>
              </a:rPr>
              <a:t>).</a:t>
            </a:r>
          </a:p>
        </p:txBody>
      </p:sp>
    </p:spTree>
    <p:extLst>
      <p:ext uri="{BB962C8B-B14F-4D97-AF65-F5344CB8AC3E}">
        <p14:creationId xmlns:p14="http://schemas.microsoft.com/office/powerpoint/2010/main" val="158406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B9EF438-B64D-44B8-B844-39902AC6D55C}"/>
              </a:ext>
            </a:extLst>
          </p:cNvPr>
          <p:cNvSpPr/>
          <p:nvPr/>
        </p:nvSpPr>
        <p:spPr>
          <a:xfrm>
            <a:off x="807492" y="1040974"/>
            <a:ext cx="10577015" cy="4644348"/>
          </a:xfrm>
          <a:prstGeom prst="rect">
            <a:avLst/>
          </a:prstGeom>
        </p:spPr>
        <p:txBody>
          <a:bodyPr wrap="square">
            <a:spAutoFit/>
          </a:bodyPr>
          <a:lstStyle/>
          <a:p>
            <a:pPr algn="ctr">
              <a:lnSpc>
                <a:spcPct val="107000"/>
              </a:lnSpc>
              <a:spcAft>
                <a:spcPts val="800"/>
              </a:spcAft>
            </a:pPr>
            <a:r>
              <a:rPr lang="pt-BR" sz="2800" dirty="0">
                <a:latin typeface="Georgia" panose="02040502050405020303" pitchFamily="18" charset="0"/>
              </a:rPr>
              <a:t>“Sepultados e ressuscitados com Cristo no Batismo, que os torna membros vivos da Igreja, e a ela mais fortemente ligados pela Profissão, </a:t>
            </a:r>
            <a:r>
              <a:rPr lang="pt-BR" sz="2800" b="1" dirty="0">
                <a:latin typeface="Georgia" panose="02040502050405020303" pitchFamily="18" charset="0"/>
              </a:rPr>
              <a:t>tornem-se </a:t>
            </a:r>
            <a:r>
              <a:rPr lang="pt-BR" sz="2800" dirty="0">
                <a:latin typeface="Georgia" panose="02040502050405020303" pitchFamily="18" charset="0"/>
              </a:rPr>
              <a:t>testemunhas e </a:t>
            </a:r>
            <a:r>
              <a:rPr lang="pt-BR" sz="2800" b="1" dirty="0">
                <a:latin typeface="Georgia" panose="02040502050405020303" pitchFamily="18" charset="0"/>
              </a:rPr>
              <a:t>instrumentos da sua missão entre os homens</a:t>
            </a:r>
            <a:r>
              <a:rPr lang="pt-BR" sz="2800" dirty="0">
                <a:latin typeface="Georgia" panose="02040502050405020303" pitchFamily="18" charset="0"/>
              </a:rPr>
              <a:t>, </a:t>
            </a:r>
            <a:r>
              <a:rPr lang="pt-BR" sz="2800" b="1" dirty="0">
                <a:latin typeface="Georgia" panose="02040502050405020303" pitchFamily="18" charset="0"/>
              </a:rPr>
              <a:t>anunciando Cristo pela vida e pela palavra</a:t>
            </a:r>
            <a:r>
              <a:rPr lang="pt-BR" sz="2800" dirty="0">
                <a:latin typeface="Georgia" panose="02040502050405020303" pitchFamily="18" charset="0"/>
              </a:rPr>
              <a:t>. Inspirados por São Francisco e com ele chamados a restaurar a Igreja, empenhem-se em viver em comunhão plena com o Papa, os Bispos e os Sacerdotes, promovendo um confiante e aberto diálogo de fecundidade e de riqueza apostólicas.”</a:t>
            </a:r>
            <a:endParaRPr lang="pt-BR" sz="2800" i="1" dirty="0">
              <a:latin typeface="Georgia" panose="02040502050405020303" pitchFamily="18" charset="0"/>
            </a:endParaRPr>
          </a:p>
          <a:p>
            <a:pPr algn="ctr">
              <a:lnSpc>
                <a:spcPct val="107000"/>
              </a:lnSpc>
              <a:spcAft>
                <a:spcPts val="800"/>
              </a:spcAft>
            </a:pPr>
            <a:endParaRPr lang="pt-BR" sz="2000" b="1" i="1" dirty="0">
              <a:latin typeface="Georgia" panose="02040502050405020303" pitchFamily="18" charset="0"/>
            </a:endParaRPr>
          </a:p>
          <a:p>
            <a:pPr algn="ctr">
              <a:lnSpc>
                <a:spcPct val="107000"/>
              </a:lnSpc>
              <a:spcAft>
                <a:spcPts val="800"/>
              </a:spcAft>
            </a:pPr>
            <a:r>
              <a:rPr lang="pt-BR" sz="2000" b="1" i="1" dirty="0">
                <a:latin typeface="Georgia" panose="02040502050405020303" pitchFamily="18" charset="0"/>
              </a:rPr>
              <a:t>(Regra e Vida da OFS. Capítulo II – A forma de Vida – N. 6)</a:t>
            </a:r>
            <a:endParaRPr lang="pt-BR" sz="2800" b="1" i="1" dirty="0">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735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B9EF438-B64D-44B8-B844-39902AC6D55C}"/>
              </a:ext>
            </a:extLst>
          </p:cNvPr>
          <p:cNvSpPr/>
          <p:nvPr/>
        </p:nvSpPr>
        <p:spPr>
          <a:xfrm>
            <a:off x="807492" y="1469072"/>
            <a:ext cx="10577015" cy="3722301"/>
          </a:xfrm>
          <a:prstGeom prst="rect">
            <a:avLst/>
          </a:prstGeom>
        </p:spPr>
        <p:txBody>
          <a:bodyPr wrap="square">
            <a:spAutoFit/>
          </a:bodyPr>
          <a:lstStyle/>
          <a:p>
            <a:pPr algn="ctr">
              <a:lnSpc>
                <a:spcPct val="107000"/>
              </a:lnSpc>
              <a:spcAft>
                <a:spcPts val="800"/>
              </a:spcAft>
            </a:pPr>
            <a:r>
              <a:rPr lang="pt-BR" sz="2800" dirty="0">
                <a:latin typeface="Georgia" panose="02040502050405020303" pitchFamily="18" charset="0"/>
              </a:rPr>
              <a:t>“Chamados, juntamente com todos os homens de boa vontade, a </a:t>
            </a:r>
            <a:r>
              <a:rPr lang="pt-BR" sz="2800" b="1" dirty="0">
                <a:latin typeface="Georgia" panose="02040502050405020303" pitchFamily="18" charset="0"/>
              </a:rPr>
              <a:t>construírem um mundo mais fraterno e evangélico</a:t>
            </a:r>
            <a:r>
              <a:rPr lang="pt-BR" sz="2800" dirty="0">
                <a:latin typeface="Georgia" panose="02040502050405020303" pitchFamily="18" charset="0"/>
              </a:rPr>
              <a:t> para a realização do Reino de Deus e conscientes de que "quem segue a Cristo, Homem perfeito, também se torna mais homem", assumam as próprias responsabilidades com competência e em espírito cristão de serviço.”</a:t>
            </a:r>
            <a:endParaRPr lang="pt-BR" sz="3200" i="1" dirty="0">
              <a:latin typeface="Georgia" panose="02040502050405020303" pitchFamily="18" charset="0"/>
            </a:endParaRPr>
          </a:p>
          <a:p>
            <a:pPr algn="ctr">
              <a:lnSpc>
                <a:spcPct val="107000"/>
              </a:lnSpc>
              <a:spcAft>
                <a:spcPts val="800"/>
              </a:spcAft>
            </a:pPr>
            <a:endParaRPr lang="pt-BR" sz="2000" b="1" i="1" dirty="0">
              <a:latin typeface="Georgia" panose="02040502050405020303" pitchFamily="18" charset="0"/>
            </a:endParaRPr>
          </a:p>
          <a:p>
            <a:pPr algn="ctr">
              <a:lnSpc>
                <a:spcPct val="107000"/>
              </a:lnSpc>
              <a:spcAft>
                <a:spcPts val="800"/>
              </a:spcAft>
            </a:pPr>
            <a:r>
              <a:rPr lang="pt-BR" sz="2000" b="1" i="1" dirty="0">
                <a:latin typeface="Georgia" panose="02040502050405020303" pitchFamily="18" charset="0"/>
              </a:rPr>
              <a:t>(Regra e Vida da OFS. Capítulo II – A forma de Vida – N. 14)</a:t>
            </a:r>
            <a:endParaRPr lang="pt-BR" sz="2800" b="1" i="1" dirty="0">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8995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B9EF438-B64D-44B8-B844-39902AC6D55C}"/>
              </a:ext>
            </a:extLst>
          </p:cNvPr>
          <p:cNvSpPr/>
          <p:nvPr/>
        </p:nvSpPr>
        <p:spPr>
          <a:xfrm>
            <a:off x="807492" y="1699552"/>
            <a:ext cx="10577015" cy="3261277"/>
          </a:xfrm>
          <a:prstGeom prst="rect">
            <a:avLst/>
          </a:prstGeom>
        </p:spPr>
        <p:txBody>
          <a:bodyPr wrap="square">
            <a:spAutoFit/>
          </a:bodyPr>
          <a:lstStyle/>
          <a:p>
            <a:pPr algn="ctr">
              <a:lnSpc>
                <a:spcPct val="107000"/>
              </a:lnSpc>
              <a:spcAft>
                <a:spcPts val="800"/>
              </a:spcAft>
            </a:pPr>
            <a:r>
              <a:rPr lang="pt-BR" sz="2800" dirty="0">
                <a:latin typeface="Georgia" panose="02040502050405020303" pitchFamily="18" charset="0"/>
              </a:rPr>
              <a:t>“</a:t>
            </a:r>
            <a:r>
              <a:rPr lang="pt-BR" sz="2800" b="1" dirty="0">
                <a:latin typeface="Georgia" panose="02040502050405020303" pitchFamily="18" charset="0"/>
              </a:rPr>
              <a:t>Estejam presentes pelo testemunho da própria vida humana</a:t>
            </a:r>
            <a:r>
              <a:rPr lang="pt-BR" sz="2800" dirty="0">
                <a:latin typeface="Georgia" panose="02040502050405020303" pitchFamily="18" charset="0"/>
              </a:rPr>
              <a:t>, bem como por iniciativas corajosas, quer individuais quer comunitárias, na </a:t>
            </a:r>
            <a:r>
              <a:rPr lang="pt-BR" sz="2800" b="1" dirty="0">
                <a:latin typeface="Georgia" panose="02040502050405020303" pitchFamily="18" charset="0"/>
              </a:rPr>
              <a:t>promoção da justiça</a:t>
            </a:r>
            <a:r>
              <a:rPr lang="pt-BR" sz="2800" dirty="0">
                <a:latin typeface="Georgia" panose="02040502050405020303" pitchFamily="18" charset="0"/>
              </a:rPr>
              <a:t>, particularmente no âmbito da vida pública, </a:t>
            </a:r>
            <a:r>
              <a:rPr lang="pt-BR" sz="2800" b="1" dirty="0">
                <a:latin typeface="Georgia" panose="02040502050405020303" pitchFamily="18" charset="0"/>
              </a:rPr>
              <a:t>comprometendo-se com opções concretas e coerentes com sua fé</a:t>
            </a:r>
            <a:r>
              <a:rPr lang="pt-BR" sz="2800" dirty="0">
                <a:latin typeface="Georgia" panose="02040502050405020303" pitchFamily="18" charset="0"/>
              </a:rPr>
              <a:t>.”</a:t>
            </a:r>
          </a:p>
          <a:p>
            <a:pPr algn="ctr">
              <a:lnSpc>
                <a:spcPct val="107000"/>
              </a:lnSpc>
              <a:spcAft>
                <a:spcPts val="800"/>
              </a:spcAft>
            </a:pPr>
            <a:endParaRPr lang="pt-BR" sz="2000" b="1" i="1" dirty="0">
              <a:latin typeface="Georgia" panose="02040502050405020303" pitchFamily="18" charset="0"/>
            </a:endParaRPr>
          </a:p>
          <a:p>
            <a:pPr algn="ctr">
              <a:lnSpc>
                <a:spcPct val="107000"/>
              </a:lnSpc>
              <a:spcAft>
                <a:spcPts val="800"/>
              </a:spcAft>
            </a:pPr>
            <a:r>
              <a:rPr lang="pt-BR" sz="2000" b="1" i="1" dirty="0">
                <a:latin typeface="Georgia" panose="02040502050405020303" pitchFamily="18" charset="0"/>
              </a:rPr>
              <a:t>(Regra e Vida da OFS. Capítulo II – A forma de Vida – N. 15)</a:t>
            </a:r>
            <a:endParaRPr lang="pt-BR" sz="2800" dirty="0">
              <a:latin typeface="Georgia" panose="02040502050405020303" pitchFamily="18" charset="0"/>
            </a:endParaRPr>
          </a:p>
        </p:txBody>
      </p:sp>
    </p:spTree>
    <p:extLst>
      <p:ext uri="{BB962C8B-B14F-4D97-AF65-F5344CB8AC3E}">
        <p14:creationId xmlns:p14="http://schemas.microsoft.com/office/powerpoint/2010/main" val="1134741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B9EF438-B64D-44B8-B844-39902AC6D55C}"/>
              </a:ext>
            </a:extLst>
          </p:cNvPr>
          <p:cNvSpPr/>
          <p:nvPr/>
        </p:nvSpPr>
        <p:spPr>
          <a:xfrm>
            <a:off x="807492" y="843388"/>
            <a:ext cx="10577015" cy="5105372"/>
          </a:xfrm>
          <a:prstGeom prst="rect">
            <a:avLst/>
          </a:prstGeom>
        </p:spPr>
        <p:txBody>
          <a:bodyPr wrap="square">
            <a:spAutoFit/>
          </a:bodyPr>
          <a:lstStyle/>
          <a:p>
            <a:pPr algn="ctr">
              <a:lnSpc>
                <a:spcPct val="107000"/>
              </a:lnSpc>
              <a:spcAft>
                <a:spcPts val="800"/>
              </a:spcAft>
            </a:pPr>
            <a:r>
              <a:rPr lang="pt-BR" sz="2800" dirty="0">
                <a:latin typeface="Georgia" panose="02040502050405020303" pitchFamily="18" charset="0"/>
              </a:rPr>
              <a:t>Como </a:t>
            </a:r>
            <a:r>
              <a:rPr lang="pt-BR" sz="2800" b="1" dirty="0">
                <a:latin typeface="Georgia" panose="02040502050405020303" pitchFamily="18" charset="0"/>
              </a:rPr>
              <a:t>portadores de paz </a:t>
            </a:r>
            <a:r>
              <a:rPr lang="pt-BR" sz="2800" dirty="0">
                <a:latin typeface="Georgia" panose="02040502050405020303" pitchFamily="18" charset="0"/>
              </a:rPr>
              <a:t>e lembrando-se de que </a:t>
            </a:r>
            <a:r>
              <a:rPr lang="pt-BR" sz="2800" b="1" dirty="0">
                <a:latin typeface="Georgia" panose="02040502050405020303" pitchFamily="18" charset="0"/>
              </a:rPr>
              <a:t>ela deve ser construída incessantemente</a:t>
            </a:r>
            <a:r>
              <a:rPr lang="pt-BR" sz="2800" dirty="0">
                <a:latin typeface="Georgia" panose="02040502050405020303" pitchFamily="18" charset="0"/>
              </a:rPr>
              <a:t>, procurem os caminhos da unidade e dos entendimentos fraternos mediante o diálogo, confiantes na presença do germe divino que existe no homem e na força transformadora do amor e do perdão. </a:t>
            </a:r>
            <a:r>
              <a:rPr lang="pt-BR" sz="2800" b="1" dirty="0">
                <a:latin typeface="Georgia" panose="02040502050405020303" pitchFamily="18" charset="0"/>
              </a:rPr>
              <a:t>Mensageiros da perfeita alegria</a:t>
            </a:r>
            <a:r>
              <a:rPr lang="pt-BR" sz="2800" dirty="0">
                <a:latin typeface="Georgia" panose="02040502050405020303" pitchFamily="18" charset="0"/>
              </a:rPr>
              <a:t>, procurem, em qualquer circunstancia, </a:t>
            </a:r>
            <a:r>
              <a:rPr lang="pt-BR" sz="2800" b="1" dirty="0">
                <a:latin typeface="Georgia" panose="02040502050405020303" pitchFamily="18" charset="0"/>
              </a:rPr>
              <a:t>levar aos outros a alegria e a esperança</a:t>
            </a:r>
            <a:r>
              <a:rPr lang="pt-BR" sz="2800" dirty="0">
                <a:latin typeface="Georgia" panose="02040502050405020303" pitchFamily="18" charset="0"/>
              </a:rPr>
              <a:t>. Inseridos na Ressurreição de Cristo, que dá o verdadeiro sentido à Irmã Morte, encaminhem-se serenamente ao encontro definitivo com o Pai.” </a:t>
            </a:r>
          </a:p>
          <a:p>
            <a:pPr algn="ctr">
              <a:lnSpc>
                <a:spcPct val="107000"/>
              </a:lnSpc>
              <a:spcAft>
                <a:spcPts val="800"/>
              </a:spcAft>
            </a:pPr>
            <a:endParaRPr lang="pt-BR" sz="2000" b="1" i="1" dirty="0">
              <a:latin typeface="Georgia" panose="02040502050405020303" pitchFamily="18" charset="0"/>
            </a:endParaRPr>
          </a:p>
          <a:p>
            <a:pPr algn="ctr">
              <a:lnSpc>
                <a:spcPct val="107000"/>
              </a:lnSpc>
              <a:spcAft>
                <a:spcPts val="800"/>
              </a:spcAft>
            </a:pPr>
            <a:r>
              <a:rPr lang="pt-BR" sz="2000" b="1" i="1" dirty="0">
                <a:latin typeface="Georgia" panose="02040502050405020303" pitchFamily="18" charset="0"/>
              </a:rPr>
              <a:t>(Regra e Vida da OFS. Capítulo II – A forma de Vida – N. 19)</a:t>
            </a:r>
            <a:endParaRPr lang="pt-BR" sz="2800" b="1" i="1"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2260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franciscanos.org.br/wp-content/uploads/2011/09/267_080911.jpg">
            <a:extLst>
              <a:ext uri="{FF2B5EF4-FFF2-40B4-BE49-F238E27FC236}">
                <a16:creationId xmlns:a16="http://schemas.microsoft.com/office/drawing/2014/main" id="{17FF08A9-F1B6-43D3-A5D5-A99B6492D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811" y="982131"/>
            <a:ext cx="3718454" cy="4945544"/>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Conteúdo 3">
            <a:extLst>
              <a:ext uri="{FF2B5EF4-FFF2-40B4-BE49-F238E27FC236}">
                <a16:creationId xmlns:a16="http://schemas.microsoft.com/office/drawing/2014/main" id="{D5497EB8-F6F6-4445-B890-4442E9FE2426}"/>
              </a:ext>
            </a:extLst>
          </p:cNvPr>
          <p:cNvSpPr>
            <a:spLocks noGrp="1"/>
          </p:cNvSpPr>
          <p:nvPr>
            <p:ph idx="1"/>
          </p:nvPr>
        </p:nvSpPr>
        <p:spPr>
          <a:xfrm>
            <a:off x="5418668" y="982131"/>
            <a:ext cx="5469466" cy="4893735"/>
          </a:xfrm>
        </p:spPr>
        <p:txBody>
          <a:bodyPr>
            <a:normAutofit/>
          </a:bodyPr>
          <a:lstStyle/>
          <a:p>
            <a:pPr marL="0" indent="0" algn="ctr">
              <a:buNone/>
            </a:pPr>
            <a:r>
              <a:rPr lang="pt-BR" sz="3600" dirty="0">
                <a:solidFill>
                  <a:srgbClr val="333333"/>
                </a:solidFill>
                <a:latin typeface="Georgia" panose="02040502050405020303" pitchFamily="18" charset="0"/>
              </a:rPr>
              <a:t>O Senhor falou à Francisco, junto ao crucifixo de São Damião. </a:t>
            </a:r>
          </a:p>
          <a:p>
            <a:pPr marL="0" indent="0" algn="ctr">
              <a:buNone/>
            </a:pPr>
            <a:r>
              <a:rPr lang="pt-BR" sz="3600" dirty="0">
                <a:solidFill>
                  <a:srgbClr val="333333"/>
                </a:solidFill>
                <a:latin typeface="Georgia" panose="02040502050405020303" pitchFamily="18" charset="0"/>
              </a:rPr>
              <a:t>E, agora, o que o Senhor diz a nós Franciscanos Seculares nos dias de hoje?</a:t>
            </a:r>
            <a:endParaRPr lang="pt-BR" sz="3600" dirty="0">
              <a:latin typeface="Georgia" panose="02040502050405020303" pitchFamily="18" charset="0"/>
            </a:endParaRPr>
          </a:p>
        </p:txBody>
      </p:sp>
    </p:spTree>
    <p:extLst>
      <p:ext uri="{BB962C8B-B14F-4D97-AF65-F5344CB8AC3E}">
        <p14:creationId xmlns:p14="http://schemas.microsoft.com/office/powerpoint/2010/main" val="2378471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B80853-775B-47C1-A508-0AAD6FCE5A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F62520-0403-497A-958B-FD6E8037E8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85" y="471792"/>
            <a:ext cx="11264630" cy="59144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a:extLst>
              <a:ext uri="{FF2B5EF4-FFF2-40B4-BE49-F238E27FC236}">
                <a16:creationId xmlns:a16="http://schemas.microsoft.com/office/drawing/2014/main" id="{E7F30C78-DB8B-420C-BF3E-9F3FECAEAED1}"/>
              </a:ext>
            </a:extLst>
          </p:cNvPr>
          <p:cNvPicPr>
            <a:picLocks noChangeAspect="1"/>
          </p:cNvPicPr>
          <p:nvPr/>
        </p:nvPicPr>
        <p:blipFill>
          <a:blip r:embed="rId3"/>
          <a:stretch>
            <a:fillRect/>
          </a:stretch>
        </p:blipFill>
        <p:spPr>
          <a:xfrm>
            <a:off x="2592708" y="1115259"/>
            <a:ext cx="7006585" cy="4627483"/>
          </a:xfrm>
          <a:prstGeom prst="rect">
            <a:avLst/>
          </a:prstGeom>
        </p:spPr>
      </p:pic>
      <p:sp>
        <p:nvSpPr>
          <p:cNvPr id="11" name="Rectangle 10">
            <a:extLst>
              <a:ext uri="{FF2B5EF4-FFF2-40B4-BE49-F238E27FC236}">
                <a16:creationId xmlns:a16="http://schemas.microsoft.com/office/drawing/2014/main" id="{BB3A422A-21ED-464B-B2EF-EE5B061BED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44" y="635508"/>
            <a:ext cx="10954512" cy="5586984"/>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16891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0853-775B-47C1-A508-0AAD6FCE5A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F62520-0403-497A-958B-FD6E8037E8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85" y="471792"/>
            <a:ext cx="11264630" cy="59144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a:extLst>
              <a:ext uri="{FF2B5EF4-FFF2-40B4-BE49-F238E27FC236}">
                <a16:creationId xmlns:a16="http://schemas.microsoft.com/office/drawing/2014/main" id="{6B740C43-1B5D-4F77-ACD3-BE2DEED29DF7}"/>
              </a:ext>
            </a:extLst>
          </p:cNvPr>
          <p:cNvPicPr>
            <a:picLocks noChangeAspect="1"/>
          </p:cNvPicPr>
          <p:nvPr/>
        </p:nvPicPr>
        <p:blipFill>
          <a:blip r:embed="rId3"/>
          <a:stretch>
            <a:fillRect/>
          </a:stretch>
        </p:blipFill>
        <p:spPr>
          <a:xfrm>
            <a:off x="2143989" y="1115259"/>
            <a:ext cx="7904022" cy="4627483"/>
          </a:xfrm>
          <a:prstGeom prst="rect">
            <a:avLst/>
          </a:prstGeom>
        </p:spPr>
      </p:pic>
      <p:sp>
        <p:nvSpPr>
          <p:cNvPr id="12" name="Rectangle 11">
            <a:extLst>
              <a:ext uri="{FF2B5EF4-FFF2-40B4-BE49-F238E27FC236}">
                <a16:creationId xmlns:a16="http://schemas.microsoft.com/office/drawing/2014/main" id="{BB3A422A-21ED-464B-B2EF-EE5B061BED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44" y="635508"/>
            <a:ext cx="10954512" cy="5586984"/>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sp>
      <p:pic>
        <p:nvPicPr>
          <p:cNvPr id="7" name="Imagem 6">
            <a:extLst>
              <a:ext uri="{FF2B5EF4-FFF2-40B4-BE49-F238E27FC236}">
                <a16:creationId xmlns:a16="http://schemas.microsoft.com/office/drawing/2014/main" id="{C035E5F2-28C8-4466-A446-DE0CE6E41071}"/>
              </a:ext>
            </a:extLst>
          </p:cNvPr>
          <p:cNvPicPr>
            <a:picLocks noChangeAspect="1"/>
          </p:cNvPicPr>
          <p:nvPr/>
        </p:nvPicPr>
        <p:blipFill>
          <a:blip r:embed="rId4"/>
          <a:stretch>
            <a:fillRect/>
          </a:stretch>
        </p:blipFill>
        <p:spPr>
          <a:xfrm>
            <a:off x="1487605" y="764487"/>
            <a:ext cx="8881709" cy="5329025"/>
          </a:xfrm>
          <a:prstGeom prst="rect">
            <a:avLst/>
          </a:prstGeom>
        </p:spPr>
      </p:pic>
    </p:spTree>
    <p:extLst>
      <p:ext uri="{BB962C8B-B14F-4D97-AF65-F5344CB8AC3E}">
        <p14:creationId xmlns:p14="http://schemas.microsoft.com/office/powerpoint/2010/main" val="2210381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0853-775B-47C1-A508-0AAD6FCE5A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F62520-0403-497A-958B-FD6E8037E8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85" y="471792"/>
            <a:ext cx="11264630" cy="59144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a:extLst>
              <a:ext uri="{FF2B5EF4-FFF2-40B4-BE49-F238E27FC236}">
                <a16:creationId xmlns:a16="http://schemas.microsoft.com/office/drawing/2014/main" id="{6B740C43-1B5D-4F77-ACD3-BE2DEED29DF7}"/>
              </a:ext>
            </a:extLst>
          </p:cNvPr>
          <p:cNvPicPr>
            <a:picLocks noChangeAspect="1"/>
          </p:cNvPicPr>
          <p:nvPr/>
        </p:nvPicPr>
        <p:blipFill>
          <a:blip r:embed="rId3"/>
          <a:stretch>
            <a:fillRect/>
          </a:stretch>
        </p:blipFill>
        <p:spPr>
          <a:xfrm>
            <a:off x="2143989" y="1115259"/>
            <a:ext cx="7904022" cy="4627483"/>
          </a:xfrm>
          <a:prstGeom prst="rect">
            <a:avLst/>
          </a:prstGeom>
        </p:spPr>
      </p:pic>
      <p:sp>
        <p:nvSpPr>
          <p:cNvPr id="12" name="Rectangle 11">
            <a:extLst>
              <a:ext uri="{FF2B5EF4-FFF2-40B4-BE49-F238E27FC236}">
                <a16:creationId xmlns:a16="http://schemas.microsoft.com/office/drawing/2014/main" id="{BB3A422A-21ED-464B-B2EF-EE5B061BED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44" y="635508"/>
            <a:ext cx="10954512" cy="5586984"/>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93214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F234A166-FB94-42D0-A11F-C7DCBCB7F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012"/>
            <a:ext cx="12192000" cy="8666074"/>
          </a:xfrm>
          <a:prstGeom prst="rect">
            <a:avLst/>
          </a:prstGeom>
        </p:spPr>
      </p:pic>
      <p:sp>
        <p:nvSpPr>
          <p:cNvPr id="8" name="CaixaDeTexto 7">
            <a:extLst>
              <a:ext uri="{FF2B5EF4-FFF2-40B4-BE49-F238E27FC236}">
                <a16:creationId xmlns:a16="http://schemas.microsoft.com/office/drawing/2014/main" id="{C45469CB-8F5A-4040-AAB7-5D6AE3AB8E0F}"/>
              </a:ext>
            </a:extLst>
          </p:cNvPr>
          <p:cNvSpPr txBox="1"/>
          <p:nvPr/>
        </p:nvSpPr>
        <p:spPr>
          <a:xfrm>
            <a:off x="0" y="6312087"/>
            <a:ext cx="12542292" cy="2031325"/>
          </a:xfrm>
          <a:prstGeom prst="rect">
            <a:avLst/>
          </a:prstGeom>
          <a:solidFill>
            <a:schemeClr val="bg1">
              <a:lumMod val="95000"/>
            </a:schemeClr>
          </a:solidFill>
        </p:spPr>
        <p:txBody>
          <a:bodyPr wrap="square" rtlCol="0">
            <a:spAutoFit/>
          </a:bodyPr>
          <a:lstStyle/>
          <a:p>
            <a:pPr algn="ctr"/>
            <a:r>
              <a:rPr lang="pt-BR" b="1" dirty="0"/>
              <a:t>26/11/2017 a 25/11/2018</a:t>
            </a:r>
          </a:p>
          <a:p>
            <a:pPr algn="ctr"/>
            <a:endParaRPr lang="pt-BR" b="1" dirty="0"/>
          </a:p>
          <a:p>
            <a:pPr algn="ctr"/>
            <a:endParaRPr lang="pt-BR" b="1" dirty="0"/>
          </a:p>
          <a:p>
            <a:pPr algn="ctr"/>
            <a:endParaRPr lang="pt-BR" b="1" dirty="0"/>
          </a:p>
          <a:p>
            <a:pPr algn="ctr"/>
            <a:endParaRPr lang="pt-BR" b="1" dirty="0"/>
          </a:p>
          <a:p>
            <a:pPr algn="ctr"/>
            <a:endParaRPr lang="pt-BR" b="1" dirty="0"/>
          </a:p>
          <a:p>
            <a:pPr algn="ctr"/>
            <a:endParaRPr lang="pt-BR" b="1" dirty="0"/>
          </a:p>
        </p:txBody>
      </p:sp>
    </p:spTree>
    <p:extLst>
      <p:ext uri="{BB962C8B-B14F-4D97-AF65-F5344CB8AC3E}">
        <p14:creationId xmlns:p14="http://schemas.microsoft.com/office/powerpoint/2010/main" val="907345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6B80853-775B-47C1-A508-0AAD6FCE5A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F62520-0403-497A-958B-FD6E8037E8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85" y="471792"/>
            <a:ext cx="11264630" cy="59144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a:extLst>
              <a:ext uri="{FF2B5EF4-FFF2-40B4-BE49-F238E27FC236}">
                <a16:creationId xmlns:a16="http://schemas.microsoft.com/office/drawing/2014/main" id="{8AD699D3-9B37-4A2F-B69A-08A567E3F841}"/>
              </a:ext>
            </a:extLst>
          </p:cNvPr>
          <p:cNvPicPr>
            <a:picLocks noChangeAspect="1"/>
          </p:cNvPicPr>
          <p:nvPr/>
        </p:nvPicPr>
        <p:blipFill>
          <a:blip r:embed="rId3"/>
          <a:stretch>
            <a:fillRect/>
          </a:stretch>
        </p:blipFill>
        <p:spPr>
          <a:xfrm>
            <a:off x="1739205" y="1115259"/>
            <a:ext cx="8713590" cy="4627483"/>
          </a:xfrm>
          <a:prstGeom prst="rect">
            <a:avLst/>
          </a:prstGeom>
        </p:spPr>
      </p:pic>
      <p:sp>
        <p:nvSpPr>
          <p:cNvPr id="24" name="Rectangle 23">
            <a:extLst>
              <a:ext uri="{FF2B5EF4-FFF2-40B4-BE49-F238E27FC236}">
                <a16:creationId xmlns:a16="http://schemas.microsoft.com/office/drawing/2014/main" id="{BB3A422A-21ED-464B-B2EF-EE5B061BED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44" y="635508"/>
            <a:ext cx="10954512" cy="5586984"/>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3247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B80853-775B-47C1-A508-0AAD6FCE5A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BF62520-0403-497A-958B-FD6E8037E8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85" y="471792"/>
            <a:ext cx="11264630" cy="59144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a:extLst>
              <a:ext uri="{FF2B5EF4-FFF2-40B4-BE49-F238E27FC236}">
                <a16:creationId xmlns:a16="http://schemas.microsoft.com/office/drawing/2014/main" id="{3006BEB9-26CB-4DF3-A710-71DC369C462A}"/>
              </a:ext>
            </a:extLst>
          </p:cNvPr>
          <p:cNvPicPr>
            <a:picLocks noChangeAspect="1"/>
          </p:cNvPicPr>
          <p:nvPr/>
        </p:nvPicPr>
        <p:blipFill>
          <a:blip r:embed="rId3"/>
          <a:stretch>
            <a:fillRect/>
          </a:stretch>
        </p:blipFill>
        <p:spPr>
          <a:xfrm>
            <a:off x="2154474" y="1115259"/>
            <a:ext cx="7883052" cy="4627483"/>
          </a:xfrm>
          <a:prstGeom prst="rect">
            <a:avLst/>
          </a:prstGeom>
        </p:spPr>
      </p:pic>
      <p:sp>
        <p:nvSpPr>
          <p:cNvPr id="19" name="Rectangle 18">
            <a:extLst>
              <a:ext uri="{FF2B5EF4-FFF2-40B4-BE49-F238E27FC236}">
                <a16:creationId xmlns:a16="http://schemas.microsoft.com/office/drawing/2014/main" id="{BB3A422A-21ED-464B-B2EF-EE5B061BED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44" y="635508"/>
            <a:ext cx="10954512" cy="5586984"/>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98250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6515AE-5AF4-4983-B0EA-56560525219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a:extLst>
              <a:ext uri="{FF2B5EF4-FFF2-40B4-BE49-F238E27FC236}">
                <a16:creationId xmlns:a16="http://schemas.microsoft.com/office/drawing/2014/main" id="{43AE89B1-552A-4473-8BAB-AB0085811946}"/>
              </a:ext>
            </a:extLst>
          </p:cNvPr>
          <p:cNvPicPr>
            <a:picLocks noChangeAspect="1"/>
          </p:cNvPicPr>
          <p:nvPr/>
        </p:nvPicPr>
        <p:blipFill rotWithShape="1">
          <a:blip r:embed="rId3"/>
          <a:srcRect t="5145" r="1" b="24282"/>
          <a:stretch/>
        </p:blipFill>
        <p:spPr>
          <a:xfrm>
            <a:off x="486138" y="488137"/>
            <a:ext cx="11227442" cy="5883295"/>
          </a:xfrm>
          <a:prstGeom prst="rect">
            <a:avLst/>
          </a:prstGeom>
        </p:spPr>
      </p:pic>
      <p:sp>
        <p:nvSpPr>
          <p:cNvPr id="10" name="Rectangle 9">
            <a:extLst>
              <a:ext uri="{FF2B5EF4-FFF2-40B4-BE49-F238E27FC236}">
                <a16:creationId xmlns:a16="http://schemas.microsoft.com/office/drawing/2014/main" id="{51C100AB-F99A-49AA-846B-38F018DDD24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21860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B80853-775B-47C1-A508-0AAD6FCE5A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73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BF62520-0403-497A-958B-FD6E8037E8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85" y="471792"/>
            <a:ext cx="11264630" cy="59144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3A422A-21ED-464B-B2EF-EE5B061BED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44" y="635508"/>
            <a:ext cx="10954512" cy="5586984"/>
          </a:xfrm>
          <a:prstGeom prst="rect">
            <a:avLst/>
          </a:prstGeom>
          <a:noFill/>
          <a:ln>
            <a:solidFill>
              <a:srgbClr val="0A3469"/>
            </a:solidFill>
          </a:ln>
        </p:spPr>
        <p:style>
          <a:lnRef idx="1">
            <a:schemeClr val="accent1"/>
          </a:lnRef>
          <a:fillRef idx="3">
            <a:schemeClr val="accent1"/>
          </a:fillRef>
          <a:effectRef idx="2">
            <a:schemeClr val="accent1"/>
          </a:effectRef>
          <a:fontRef idx="minor">
            <a:schemeClr val="lt1"/>
          </a:fontRef>
        </p:style>
      </p:sp>
      <p:pic>
        <p:nvPicPr>
          <p:cNvPr id="4" name="Imagem 3">
            <a:extLst>
              <a:ext uri="{FF2B5EF4-FFF2-40B4-BE49-F238E27FC236}">
                <a16:creationId xmlns:a16="http://schemas.microsoft.com/office/drawing/2014/main" id="{24BB26FA-ED8D-435B-9A03-1403B17DB809}"/>
              </a:ext>
            </a:extLst>
          </p:cNvPr>
          <p:cNvPicPr>
            <a:picLocks noChangeAspect="1"/>
          </p:cNvPicPr>
          <p:nvPr/>
        </p:nvPicPr>
        <p:blipFill>
          <a:blip r:embed="rId3"/>
          <a:stretch>
            <a:fillRect/>
          </a:stretch>
        </p:blipFill>
        <p:spPr>
          <a:xfrm>
            <a:off x="2397456" y="658662"/>
            <a:ext cx="7397087" cy="5540675"/>
          </a:xfrm>
          <a:prstGeom prst="rect">
            <a:avLst/>
          </a:prstGeom>
        </p:spPr>
      </p:pic>
    </p:spTree>
    <p:extLst>
      <p:ext uri="{BB962C8B-B14F-4D97-AF65-F5344CB8AC3E}">
        <p14:creationId xmlns:p14="http://schemas.microsoft.com/office/powerpoint/2010/main" val="2919029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CE0E071-1FFE-4CBC-B30E-1D152F07D47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E844BA-5374-418B-9ECC-16C56978177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85" y="471792"/>
            <a:ext cx="11264630" cy="5914417"/>
          </a:xfrm>
          <a:prstGeom prst="rect">
            <a:avLst/>
          </a:prstGeom>
          <a:solidFill>
            <a:srgbClr val="FFFF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m 6">
            <a:extLst>
              <a:ext uri="{FF2B5EF4-FFF2-40B4-BE49-F238E27FC236}">
                <a16:creationId xmlns:a16="http://schemas.microsoft.com/office/drawing/2014/main" id="{D8B601B0-AE2E-474E-AAF0-21BB7434505D}"/>
              </a:ext>
            </a:extLst>
          </p:cNvPr>
          <p:cNvPicPr>
            <a:picLocks noChangeAspect="1"/>
          </p:cNvPicPr>
          <p:nvPr/>
        </p:nvPicPr>
        <p:blipFill>
          <a:blip r:embed="rId3"/>
          <a:stretch>
            <a:fillRect/>
          </a:stretch>
        </p:blipFill>
        <p:spPr>
          <a:xfrm>
            <a:off x="6339385" y="1648838"/>
            <a:ext cx="4747101" cy="3560325"/>
          </a:xfrm>
          <a:prstGeom prst="rect">
            <a:avLst/>
          </a:prstGeom>
        </p:spPr>
      </p:pic>
      <p:sp>
        <p:nvSpPr>
          <p:cNvPr id="21" name="Rectangle 20">
            <a:extLst>
              <a:ext uri="{FF2B5EF4-FFF2-40B4-BE49-F238E27FC236}">
                <a16:creationId xmlns:a16="http://schemas.microsoft.com/office/drawing/2014/main" id="{6BAB2FD4-0F7E-4353-8B89-54760C0F4C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44" y="635508"/>
            <a:ext cx="10954512" cy="5586984"/>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sp>
      <p:pic>
        <p:nvPicPr>
          <p:cNvPr id="3" name="Imagem 2">
            <a:extLst>
              <a:ext uri="{FF2B5EF4-FFF2-40B4-BE49-F238E27FC236}">
                <a16:creationId xmlns:a16="http://schemas.microsoft.com/office/drawing/2014/main" id="{9A361D8F-A8A1-4EE8-BAD3-9CD8FFA85041}"/>
              </a:ext>
            </a:extLst>
          </p:cNvPr>
          <p:cNvPicPr>
            <a:picLocks noChangeAspect="1"/>
          </p:cNvPicPr>
          <p:nvPr/>
        </p:nvPicPr>
        <p:blipFill>
          <a:blip r:embed="rId4"/>
          <a:stretch>
            <a:fillRect/>
          </a:stretch>
        </p:blipFill>
        <p:spPr>
          <a:xfrm>
            <a:off x="1105514" y="1696309"/>
            <a:ext cx="4747101" cy="3465383"/>
          </a:xfrm>
          <a:prstGeom prst="rect">
            <a:avLst/>
          </a:prstGeom>
        </p:spPr>
      </p:pic>
    </p:spTree>
    <p:extLst>
      <p:ext uri="{BB962C8B-B14F-4D97-AF65-F5344CB8AC3E}">
        <p14:creationId xmlns:p14="http://schemas.microsoft.com/office/powerpoint/2010/main" val="2002508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0853-775B-47C1-A508-0AAD6FCE5A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F62520-0403-497A-958B-FD6E8037E8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85" y="471792"/>
            <a:ext cx="11264630" cy="59144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a:extLst>
              <a:ext uri="{FF2B5EF4-FFF2-40B4-BE49-F238E27FC236}">
                <a16:creationId xmlns:a16="http://schemas.microsoft.com/office/drawing/2014/main" id="{23C3A203-563C-4F43-A329-C3E7F9DB70F3}"/>
              </a:ext>
            </a:extLst>
          </p:cNvPr>
          <p:cNvPicPr>
            <a:picLocks noChangeAspect="1"/>
          </p:cNvPicPr>
          <p:nvPr/>
        </p:nvPicPr>
        <p:blipFill>
          <a:blip r:embed="rId3"/>
          <a:stretch>
            <a:fillRect/>
          </a:stretch>
        </p:blipFill>
        <p:spPr>
          <a:xfrm>
            <a:off x="2503193" y="824215"/>
            <a:ext cx="7185613" cy="5209570"/>
          </a:xfrm>
          <a:prstGeom prst="rect">
            <a:avLst/>
          </a:prstGeom>
        </p:spPr>
      </p:pic>
      <p:sp>
        <p:nvSpPr>
          <p:cNvPr id="12" name="Rectangle 11">
            <a:extLst>
              <a:ext uri="{FF2B5EF4-FFF2-40B4-BE49-F238E27FC236}">
                <a16:creationId xmlns:a16="http://schemas.microsoft.com/office/drawing/2014/main" id="{BB3A422A-21ED-464B-B2EF-EE5B061BED4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44" y="635508"/>
            <a:ext cx="10954512" cy="5586984"/>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50439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B9EF438-B64D-44B8-B844-39902AC6D55C}"/>
              </a:ext>
            </a:extLst>
          </p:cNvPr>
          <p:cNvSpPr/>
          <p:nvPr/>
        </p:nvSpPr>
        <p:spPr>
          <a:xfrm>
            <a:off x="807492" y="2940039"/>
            <a:ext cx="10577015" cy="923330"/>
          </a:xfrm>
          <a:prstGeom prst="rect">
            <a:avLst/>
          </a:prstGeom>
        </p:spPr>
        <p:txBody>
          <a:bodyPr wrap="square">
            <a:spAutoFit/>
          </a:bodyPr>
          <a:lstStyle/>
          <a:p>
            <a:pPr algn="ctr"/>
            <a:r>
              <a:rPr lang="pt-BR" sz="5400" b="1" dirty="0">
                <a:solidFill>
                  <a:srgbClr val="333333"/>
                </a:solidFill>
                <a:latin typeface="Georgia" panose="02040502050405020303" pitchFamily="18" charset="0"/>
              </a:rPr>
              <a:t>O que precisamos fazer?</a:t>
            </a:r>
            <a:endParaRPr lang="pt-BR" sz="5400" dirty="0">
              <a:latin typeface="Georgia" panose="02040502050405020303" pitchFamily="18" charset="0"/>
            </a:endParaRPr>
          </a:p>
        </p:txBody>
      </p:sp>
    </p:spTree>
    <p:extLst>
      <p:ext uri="{BB962C8B-B14F-4D97-AF65-F5344CB8AC3E}">
        <p14:creationId xmlns:p14="http://schemas.microsoft.com/office/powerpoint/2010/main" val="1302775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B9EF438-B64D-44B8-B844-39902AC6D55C}"/>
              </a:ext>
            </a:extLst>
          </p:cNvPr>
          <p:cNvSpPr/>
          <p:nvPr/>
        </p:nvSpPr>
        <p:spPr>
          <a:xfrm>
            <a:off x="807492" y="1997839"/>
            <a:ext cx="10577015" cy="2862322"/>
          </a:xfrm>
          <a:prstGeom prst="rect">
            <a:avLst/>
          </a:prstGeom>
        </p:spPr>
        <p:txBody>
          <a:bodyPr wrap="square">
            <a:spAutoFit/>
          </a:bodyPr>
          <a:lstStyle/>
          <a:p>
            <a:pPr algn="ctr"/>
            <a:r>
              <a:rPr lang="pt-BR" sz="3600" b="1" dirty="0">
                <a:solidFill>
                  <a:srgbClr val="333333"/>
                </a:solidFill>
                <a:latin typeface="Georgia" panose="02040502050405020303" pitchFamily="18" charset="0"/>
              </a:rPr>
              <a:t>“Sejamos Luz no Mundo, Sal da terra e Fermento na massa”</a:t>
            </a:r>
          </a:p>
          <a:p>
            <a:pPr algn="ctr"/>
            <a:endParaRPr lang="pt-BR" sz="3600" dirty="0">
              <a:solidFill>
                <a:srgbClr val="333333"/>
              </a:solidFill>
              <a:latin typeface="Georgia" panose="02040502050405020303" pitchFamily="18" charset="0"/>
            </a:endParaRPr>
          </a:p>
          <a:p>
            <a:pPr algn="ctr"/>
            <a:r>
              <a:rPr lang="pt-BR" sz="3600" dirty="0">
                <a:solidFill>
                  <a:srgbClr val="333333"/>
                </a:solidFill>
                <a:latin typeface="Georgia" panose="02040502050405020303" pitchFamily="18" charset="0"/>
              </a:rPr>
              <a:t>Sejamos Franciscanos, reconstrutores dessa sociedade.</a:t>
            </a:r>
            <a:endParaRPr lang="pt-BR" sz="3600" dirty="0">
              <a:latin typeface="Georgia" panose="02040502050405020303" pitchFamily="18" charset="0"/>
            </a:endParaRPr>
          </a:p>
        </p:txBody>
      </p:sp>
    </p:spTree>
    <p:extLst>
      <p:ext uri="{BB962C8B-B14F-4D97-AF65-F5344CB8AC3E}">
        <p14:creationId xmlns:p14="http://schemas.microsoft.com/office/powerpoint/2010/main" val="3194375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B9EF438-B64D-44B8-B844-39902AC6D55C}"/>
              </a:ext>
            </a:extLst>
          </p:cNvPr>
          <p:cNvSpPr/>
          <p:nvPr/>
        </p:nvSpPr>
        <p:spPr>
          <a:xfrm>
            <a:off x="807492" y="1720840"/>
            <a:ext cx="10577015" cy="3416320"/>
          </a:xfrm>
          <a:prstGeom prst="rect">
            <a:avLst/>
          </a:prstGeom>
        </p:spPr>
        <p:txBody>
          <a:bodyPr wrap="square">
            <a:spAutoFit/>
          </a:bodyPr>
          <a:lstStyle/>
          <a:p>
            <a:pPr algn="ctr"/>
            <a:r>
              <a:rPr lang="pt-BR" sz="2800" dirty="0">
                <a:latin typeface="Georgia" panose="02040502050405020303" pitchFamily="18" charset="0"/>
              </a:rPr>
              <a:t>“... Não nos deixemos cair na indiferença que humilha, na habituação que anestesia o espírito e impede de descobrir a novidade, no cinismo que destrói. </a:t>
            </a:r>
            <a:r>
              <a:rPr lang="pt-BR" sz="2800" b="1" dirty="0">
                <a:latin typeface="Georgia" panose="02040502050405020303" pitchFamily="18" charset="0"/>
              </a:rPr>
              <a:t>Abramos nossos olhos para ver as misérias do mundo</a:t>
            </a:r>
            <a:r>
              <a:rPr lang="pt-BR" sz="2800" dirty="0">
                <a:latin typeface="Georgia" panose="02040502050405020303" pitchFamily="18" charset="0"/>
              </a:rPr>
              <a:t>, as feridas de tantos irmãos e irmãs privados da própria dignidade e sintamo-nos desafiados a escutar o seu grito de ajuda.” </a:t>
            </a:r>
          </a:p>
          <a:p>
            <a:pPr algn="ctr"/>
            <a:endParaRPr lang="pt-BR" sz="2400" dirty="0">
              <a:latin typeface="Georgia" panose="02040502050405020303" pitchFamily="18" charset="0"/>
            </a:endParaRPr>
          </a:p>
          <a:p>
            <a:pPr algn="ctr"/>
            <a:r>
              <a:rPr lang="pt-BR" sz="2000" b="1" dirty="0">
                <a:latin typeface="Georgia" panose="02040502050405020303" pitchFamily="18" charset="0"/>
              </a:rPr>
              <a:t>Papa Francisco. </a:t>
            </a:r>
            <a:r>
              <a:rPr lang="pt-BR" sz="2000" b="1" i="1" dirty="0" err="1">
                <a:latin typeface="Georgia" panose="02040502050405020303" pitchFamily="18" charset="0"/>
              </a:rPr>
              <a:t>Misericordiae</a:t>
            </a:r>
            <a:r>
              <a:rPr lang="pt-BR" sz="2000" b="1" i="1" dirty="0">
                <a:latin typeface="Georgia" panose="02040502050405020303" pitchFamily="18" charset="0"/>
              </a:rPr>
              <a:t> </a:t>
            </a:r>
            <a:r>
              <a:rPr lang="pt-BR" sz="2000" b="1" i="1" dirty="0" err="1">
                <a:latin typeface="Georgia" panose="02040502050405020303" pitchFamily="18" charset="0"/>
              </a:rPr>
              <a:t>Vultus</a:t>
            </a:r>
            <a:r>
              <a:rPr lang="pt-BR" sz="2000" b="1" i="1" dirty="0">
                <a:latin typeface="Georgia" panose="02040502050405020303" pitchFamily="18" charset="0"/>
              </a:rPr>
              <a:t> (O Rosto da Misericórdia).</a:t>
            </a:r>
          </a:p>
        </p:txBody>
      </p:sp>
    </p:spTree>
    <p:extLst>
      <p:ext uri="{BB962C8B-B14F-4D97-AF65-F5344CB8AC3E}">
        <p14:creationId xmlns:p14="http://schemas.microsoft.com/office/powerpoint/2010/main" val="1344069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B9EF438-B64D-44B8-B844-39902AC6D55C}"/>
              </a:ext>
            </a:extLst>
          </p:cNvPr>
          <p:cNvSpPr/>
          <p:nvPr/>
        </p:nvSpPr>
        <p:spPr>
          <a:xfrm>
            <a:off x="807492" y="1259175"/>
            <a:ext cx="10577015" cy="4339650"/>
          </a:xfrm>
          <a:prstGeom prst="rect">
            <a:avLst/>
          </a:prstGeom>
        </p:spPr>
        <p:txBody>
          <a:bodyPr wrap="square">
            <a:spAutoFit/>
          </a:bodyPr>
          <a:lstStyle/>
          <a:p>
            <a:pPr algn="ctr"/>
            <a:r>
              <a:rPr lang="pt-BR" sz="2400" dirty="0">
                <a:latin typeface="Georgia" panose="02040502050405020303" pitchFamily="18" charset="0"/>
              </a:rPr>
              <a:t>“Os que ingressam na Ordem são seculares, </a:t>
            </a:r>
            <a:r>
              <a:rPr lang="pt-BR" sz="2400" b="1" dirty="0">
                <a:latin typeface="Georgia" panose="02040502050405020303" pitchFamily="18" charset="0"/>
              </a:rPr>
              <a:t>pessoas que vivem no mundo</a:t>
            </a:r>
            <a:r>
              <a:rPr lang="pt-BR" sz="2400" dirty="0">
                <a:latin typeface="Georgia" panose="02040502050405020303" pitchFamily="18" charset="0"/>
              </a:rPr>
              <a:t>, na </a:t>
            </a:r>
            <a:r>
              <a:rPr lang="pt-BR" sz="2400" b="1" dirty="0">
                <a:latin typeface="Georgia" panose="02040502050405020303" pitchFamily="18" charset="0"/>
              </a:rPr>
              <a:t>família </a:t>
            </a:r>
            <a:r>
              <a:rPr lang="pt-BR" sz="2400" dirty="0">
                <a:latin typeface="Georgia" panose="02040502050405020303" pitchFamily="18" charset="0"/>
              </a:rPr>
              <a:t>e no </a:t>
            </a:r>
            <a:r>
              <a:rPr lang="pt-BR" sz="2400" b="1" dirty="0">
                <a:latin typeface="Georgia" panose="02040502050405020303" pitchFamily="18" charset="0"/>
              </a:rPr>
              <a:t>trabalho</a:t>
            </a:r>
            <a:r>
              <a:rPr lang="pt-BR" sz="2400" dirty="0">
                <a:latin typeface="Georgia" panose="02040502050405020303" pitchFamily="18" charset="0"/>
              </a:rPr>
              <a:t>. Normalmente tais pessoas não devem estar submersas por tantas atividades em suas paróquias de tal forma que a Ordem será um apêndice sem importância de suas vidas. Insistimos no caráter secular. </a:t>
            </a:r>
            <a:r>
              <a:rPr lang="pt-BR" sz="2400" b="1" dirty="0">
                <a:latin typeface="Georgia" panose="02040502050405020303" pitchFamily="18" charset="0"/>
              </a:rPr>
              <a:t>Pensamos num laicato marcado pelo ver-julgar-agir</a:t>
            </a:r>
            <a:r>
              <a:rPr lang="pt-BR" sz="2400" dirty="0">
                <a:latin typeface="Georgia" panose="02040502050405020303" pitchFamily="18" charset="0"/>
              </a:rPr>
              <a:t>. </a:t>
            </a:r>
            <a:r>
              <a:rPr lang="pt-BR" sz="2400" b="1" dirty="0">
                <a:latin typeface="Georgia" panose="02040502050405020303" pitchFamily="18" charset="0"/>
              </a:rPr>
              <a:t>Não basta apenas um laicato devocional e que realiza algumas funções pastorais e litúrgicas</a:t>
            </a:r>
            <a:r>
              <a:rPr lang="pt-BR" sz="2400" dirty="0">
                <a:latin typeface="Georgia" panose="02040502050405020303" pitchFamily="18" charset="0"/>
              </a:rPr>
              <a:t>. Queremos leigos que estejam num crescimento de sua vocação no meio do mundo. </a:t>
            </a:r>
            <a:r>
              <a:rPr lang="pt-BR" sz="2400" b="1" dirty="0">
                <a:latin typeface="Georgia" panose="02040502050405020303" pitchFamily="18" charset="0"/>
              </a:rPr>
              <a:t>Os franciscanos seculares são leigos de verdade</a:t>
            </a:r>
            <a:r>
              <a:rPr lang="pt-BR" sz="2400" dirty="0">
                <a:latin typeface="Georgia" panose="02040502050405020303" pitchFamily="18" charset="0"/>
              </a:rPr>
              <a:t>. Nunca é demais insistir nesse aspecto.”</a:t>
            </a:r>
          </a:p>
          <a:p>
            <a:pPr algn="ctr"/>
            <a:endParaRPr lang="pt-BR" sz="2400" dirty="0">
              <a:latin typeface="Georgia" panose="02040502050405020303" pitchFamily="18" charset="0"/>
            </a:endParaRPr>
          </a:p>
          <a:p>
            <a:pPr algn="ctr"/>
            <a:r>
              <a:rPr lang="pt-BR" b="1" dirty="0">
                <a:latin typeface="Georgia" panose="02040502050405020303" pitchFamily="18" charset="0"/>
              </a:rPr>
              <a:t>(Frei Almir Guimarães, OFM. “Quem pode ser franciscano secular? Critérios de chamamento”).</a:t>
            </a:r>
          </a:p>
        </p:txBody>
      </p:sp>
    </p:spTree>
    <p:extLst>
      <p:ext uri="{BB962C8B-B14F-4D97-AF65-F5344CB8AC3E}">
        <p14:creationId xmlns:p14="http://schemas.microsoft.com/office/powerpoint/2010/main" val="3022760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FBCDA-B141-4DD8-BB21-2838F5E76FC3}"/>
              </a:ext>
            </a:extLst>
          </p:cNvPr>
          <p:cNvSpPr>
            <a:spLocks noGrp="1"/>
          </p:cNvSpPr>
          <p:nvPr>
            <p:ph type="ctrTitle"/>
          </p:nvPr>
        </p:nvSpPr>
        <p:spPr/>
        <p:txBody>
          <a:bodyPr/>
          <a:lstStyle/>
          <a:p>
            <a:r>
              <a:rPr lang="pt-BR" sz="3600" dirty="0">
                <a:solidFill>
                  <a:srgbClr val="FF0000"/>
                </a:solidFill>
                <a:latin typeface="Georgia" panose="02040502050405020303" pitchFamily="18" charset="0"/>
              </a:rPr>
              <a:t>Tema:</a:t>
            </a:r>
            <a:r>
              <a:rPr lang="pt-BR" sz="3600" dirty="0">
                <a:latin typeface="Georgia" panose="02040502050405020303" pitchFamily="18" charset="0"/>
              </a:rPr>
              <a:t> Cristãos leigos e leigas, sujeitos na “Igreja em saída”, a serviço do Reino.</a:t>
            </a:r>
          </a:p>
        </p:txBody>
      </p:sp>
      <p:sp>
        <p:nvSpPr>
          <p:cNvPr id="3" name="Subtítulo 2">
            <a:extLst>
              <a:ext uri="{FF2B5EF4-FFF2-40B4-BE49-F238E27FC236}">
                <a16:creationId xmlns:a16="http://schemas.microsoft.com/office/drawing/2014/main" id="{3749C643-F383-4A6E-8253-6A370338C9EA}"/>
              </a:ext>
            </a:extLst>
          </p:cNvPr>
          <p:cNvSpPr>
            <a:spLocks noGrp="1"/>
          </p:cNvSpPr>
          <p:nvPr>
            <p:ph type="subTitle" idx="1"/>
          </p:nvPr>
        </p:nvSpPr>
        <p:spPr/>
        <p:txBody>
          <a:bodyPr>
            <a:normAutofit/>
          </a:bodyPr>
          <a:lstStyle/>
          <a:p>
            <a:r>
              <a:rPr lang="pt-BR" sz="2800" dirty="0">
                <a:solidFill>
                  <a:srgbClr val="FF0000"/>
                </a:solidFill>
                <a:latin typeface="Georgia" panose="02040502050405020303" pitchFamily="18" charset="0"/>
              </a:rPr>
              <a:t>Lema:</a:t>
            </a:r>
            <a:r>
              <a:rPr lang="pt-BR" sz="2800" dirty="0">
                <a:latin typeface="Georgia" panose="02040502050405020303" pitchFamily="18" charset="0"/>
              </a:rPr>
              <a:t> </a:t>
            </a:r>
            <a:r>
              <a:rPr lang="pt-BR" sz="3200" dirty="0">
                <a:latin typeface="Georgia" panose="02040502050405020303" pitchFamily="18" charset="0"/>
              </a:rPr>
              <a:t>Sal da Terra e Luz do Mundo.                                           </a:t>
            </a:r>
            <a:r>
              <a:rPr lang="pt-BR" sz="2000" dirty="0">
                <a:latin typeface="Georgia" panose="02040502050405020303" pitchFamily="18" charset="0"/>
              </a:rPr>
              <a:t>(</a:t>
            </a:r>
            <a:r>
              <a:rPr lang="pt-BR" sz="2000" dirty="0" err="1">
                <a:latin typeface="Georgia" panose="02040502050405020303" pitchFamily="18" charset="0"/>
              </a:rPr>
              <a:t>Mt</a:t>
            </a:r>
            <a:r>
              <a:rPr lang="pt-BR" sz="2000" dirty="0">
                <a:latin typeface="Georgia" panose="02040502050405020303" pitchFamily="18" charset="0"/>
              </a:rPr>
              <a:t> 5,13 - 14).</a:t>
            </a:r>
          </a:p>
        </p:txBody>
      </p:sp>
    </p:spTree>
    <p:extLst>
      <p:ext uri="{BB962C8B-B14F-4D97-AF65-F5344CB8AC3E}">
        <p14:creationId xmlns:p14="http://schemas.microsoft.com/office/powerpoint/2010/main" val="3609889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B9EF438-B64D-44B8-B844-39902AC6D55C}"/>
              </a:ext>
            </a:extLst>
          </p:cNvPr>
          <p:cNvSpPr/>
          <p:nvPr/>
        </p:nvSpPr>
        <p:spPr>
          <a:xfrm>
            <a:off x="807492" y="1782395"/>
            <a:ext cx="10577015" cy="3293209"/>
          </a:xfrm>
          <a:prstGeom prst="rect">
            <a:avLst/>
          </a:prstGeom>
        </p:spPr>
        <p:txBody>
          <a:bodyPr wrap="square">
            <a:spAutoFit/>
          </a:bodyPr>
          <a:lstStyle/>
          <a:p>
            <a:pPr algn="ctr"/>
            <a:r>
              <a:rPr lang="pt-BR" sz="2800" dirty="0">
                <a:latin typeface="Georgia" panose="02040502050405020303" pitchFamily="18" charset="0"/>
              </a:rPr>
              <a:t>[Os Assistentes Espirituais] Precisam acreditar na </a:t>
            </a:r>
            <a:r>
              <a:rPr lang="pt-BR" sz="2800" b="1" dirty="0">
                <a:latin typeface="Georgia" panose="02040502050405020303" pitchFamily="18" charset="0"/>
              </a:rPr>
              <a:t>criação e fomento de um sólido laicato cristão </a:t>
            </a:r>
            <a:r>
              <a:rPr lang="pt-BR" sz="2800" dirty="0">
                <a:latin typeface="Georgia" panose="02040502050405020303" pitchFamily="18" charset="0"/>
              </a:rPr>
              <a:t>marcado por pessoas que vivam no mundo, na família, no trabalho, na política o ideal evangélico vivido e difundido por Francisco.  </a:t>
            </a:r>
            <a:r>
              <a:rPr lang="pt-BR" sz="2800" b="1" dirty="0">
                <a:latin typeface="Georgia" panose="02040502050405020303" pitchFamily="18" charset="0"/>
              </a:rPr>
              <a:t>Não permitirão que as Fraternidades se refugiem nas sacristias e se comprazam apenas em serviços litúrgicos</a:t>
            </a:r>
            <a:r>
              <a:rPr lang="pt-BR" sz="2800" dirty="0">
                <a:latin typeface="Georgia" panose="02040502050405020303" pitchFamily="18" charset="0"/>
              </a:rPr>
              <a:t>. </a:t>
            </a:r>
          </a:p>
          <a:p>
            <a:pPr algn="ctr"/>
            <a:endParaRPr lang="pt-BR" sz="2000" dirty="0">
              <a:latin typeface="Georgia" panose="02040502050405020303" pitchFamily="18" charset="0"/>
            </a:endParaRPr>
          </a:p>
          <a:p>
            <a:pPr algn="ctr"/>
            <a:r>
              <a:rPr lang="pt-BR" sz="2000" b="1" dirty="0">
                <a:latin typeface="Georgia" panose="02040502050405020303" pitchFamily="18" charset="0"/>
              </a:rPr>
              <a:t>(Frei Almir Guimarães, OFM. “Mandamentos dos Assistentes Espirituais”).</a:t>
            </a:r>
          </a:p>
        </p:txBody>
      </p:sp>
    </p:spTree>
    <p:extLst>
      <p:ext uri="{BB962C8B-B14F-4D97-AF65-F5344CB8AC3E}">
        <p14:creationId xmlns:p14="http://schemas.microsoft.com/office/powerpoint/2010/main" val="739048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B9EF438-B64D-44B8-B844-39902AC6D55C}"/>
              </a:ext>
            </a:extLst>
          </p:cNvPr>
          <p:cNvSpPr/>
          <p:nvPr/>
        </p:nvSpPr>
        <p:spPr>
          <a:xfrm>
            <a:off x="807492" y="1613118"/>
            <a:ext cx="10577015" cy="3631763"/>
          </a:xfrm>
          <a:prstGeom prst="rect">
            <a:avLst/>
          </a:prstGeom>
        </p:spPr>
        <p:txBody>
          <a:bodyPr wrap="square">
            <a:spAutoFit/>
          </a:bodyPr>
          <a:lstStyle/>
          <a:p>
            <a:pPr algn="ctr"/>
            <a:r>
              <a:rPr lang="pt-BR" sz="5400" b="1" dirty="0">
                <a:solidFill>
                  <a:srgbClr val="333333"/>
                </a:solidFill>
                <a:latin typeface="Georgia" panose="02040502050405020303" pitchFamily="18" charset="0"/>
              </a:rPr>
              <a:t>Não estamos sós!</a:t>
            </a:r>
          </a:p>
          <a:p>
            <a:pPr algn="ctr"/>
            <a:endParaRPr lang="pt-BR" sz="4400" b="1" dirty="0">
              <a:solidFill>
                <a:srgbClr val="333333"/>
              </a:solidFill>
              <a:latin typeface="Georgia" panose="02040502050405020303" pitchFamily="18" charset="0"/>
            </a:endParaRPr>
          </a:p>
          <a:p>
            <a:pPr algn="ctr"/>
            <a:r>
              <a:rPr lang="pt-BR" sz="4400" b="1" dirty="0">
                <a:solidFill>
                  <a:srgbClr val="333333"/>
                </a:solidFill>
                <a:latin typeface="Georgia" panose="02040502050405020303" pitchFamily="18" charset="0"/>
              </a:rPr>
              <a:t>Temos a inspiração dos modelos de Francisco e Clara de Assis.</a:t>
            </a:r>
          </a:p>
          <a:p>
            <a:pPr algn="ctr"/>
            <a:r>
              <a:rPr lang="pt-BR" sz="4400" b="1" dirty="0">
                <a:solidFill>
                  <a:srgbClr val="333333"/>
                </a:solidFill>
                <a:latin typeface="Georgia" panose="02040502050405020303" pitchFamily="18" charset="0"/>
              </a:rPr>
              <a:t>Temos a Igreja e seus Sacramentos. </a:t>
            </a:r>
            <a:endParaRPr lang="pt-BR" sz="4400" dirty="0">
              <a:latin typeface="Georgia" panose="02040502050405020303" pitchFamily="18" charset="0"/>
            </a:endParaRPr>
          </a:p>
        </p:txBody>
      </p:sp>
    </p:spTree>
    <p:extLst>
      <p:ext uri="{BB962C8B-B14F-4D97-AF65-F5344CB8AC3E}">
        <p14:creationId xmlns:p14="http://schemas.microsoft.com/office/powerpoint/2010/main" val="4127998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B9EF438-B64D-44B8-B844-39902AC6D55C}"/>
              </a:ext>
            </a:extLst>
          </p:cNvPr>
          <p:cNvSpPr/>
          <p:nvPr/>
        </p:nvSpPr>
        <p:spPr>
          <a:xfrm>
            <a:off x="807492" y="1782395"/>
            <a:ext cx="10577015" cy="1323439"/>
          </a:xfrm>
          <a:prstGeom prst="rect">
            <a:avLst/>
          </a:prstGeom>
        </p:spPr>
        <p:txBody>
          <a:bodyPr wrap="square">
            <a:spAutoFit/>
          </a:bodyPr>
          <a:lstStyle/>
          <a:p>
            <a:pPr algn="ctr"/>
            <a:endParaRPr lang="pt-BR" sz="2000" b="1" dirty="0">
              <a:latin typeface="Georgia" panose="02040502050405020303" pitchFamily="18" charset="0"/>
            </a:endParaRPr>
          </a:p>
          <a:p>
            <a:pPr algn="ctr"/>
            <a:endParaRPr lang="pt-BR" sz="2000" b="1" dirty="0">
              <a:latin typeface="Georgia" panose="02040502050405020303" pitchFamily="18" charset="0"/>
            </a:endParaRPr>
          </a:p>
          <a:p>
            <a:pPr algn="ctr"/>
            <a:endParaRPr lang="pt-BR" sz="2000" b="1" dirty="0">
              <a:latin typeface="Georgia" panose="02040502050405020303" pitchFamily="18" charset="0"/>
            </a:endParaRPr>
          </a:p>
          <a:p>
            <a:pPr algn="ctr"/>
            <a:endParaRPr lang="pt-BR" sz="2000" b="1" dirty="0">
              <a:latin typeface="Georgia" panose="02040502050405020303" pitchFamily="18" charset="0"/>
            </a:endParaRPr>
          </a:p>
        </p:txBody>
      </p:sp>
      <p:pic>
        <p:nvPicPr>
          <p:cNvPr id="3" name="Video Sacramentos">
            <a:hlinkClick r:id="" action="ppaction://media"/>
            <a:extLst>
              <a:ext uri="{FF2B5EF4-FFF2-40B4-BE49-F238E27FC236}">
                <a16:creationId xmlns:a16="http://schemas.microsoft.com/office/drawing/2014/main" id="{28E4EB43-B614-4B43-B522-43F0BE5190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7010400"/>
          </a:xfrm>
          <a:prstGeom prst="rect">
            <a:avLst/>
          </a:prstGeom>
        </p:spPr>
      </p:pic>
    </p:spTree>
    <p:extLst>
      <p:ext uri="{BB962C8B-B14F-4D97-AF65-F5344CB8AC3E}">
        <p14:creationId xmlns:p14="http://schemas.microsoft.com/office/powerpoint/2010/main" val="152098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B9EF438-B64D-44B8-B844-39902AC6D55C}"/>
              </a:ext>
            </a:extLst>
          </p:cNvPr>
          <p:cNvSpPr/>
          <p:nvPr/>
        </p:nvSpPr>
        <p:spPr>
          <a:xfrm>
            <a:off x="807492" y="2397948"/>
            <a:ext cx="10577015" cy="2062103"/>
          </a:xfrm>
          <a:prstGeom prst="rect">
            <a:avLst/>
          </a:prstGeom>
          <a:solidFill>
            <a:schemeClr val="accent6">
              <a:lumMod val="40000"/>
              <a:lumOff val="60000"/>
            </a:schemeClr>
          </a:solidFill>
        </p:spPr>
        <p:txBody>
          <a:bodyPr wrap="square">
            <a:spAutoFit/>
          </a:bodyPr>
          <a:lstStyle/>
          <a:p>
            <a:pPr algn="ctr"/>
            <a:r>
              <a:rPr lang="pt-BR" sz="3200" b="1" dirty="0">
                <a:solidFill>
                  <a:srgbClr val="333333"/>
                </a:solidFill>
                <a:latin typeface="Georgia" panose="02040502050405020303" pitchFamily="18" charset="0"/>
              </a:rPr>
              <a:t>“Sejamos Luz no Mundo, Sal da terra e Fermento na massa”</a:t>
            </a:r>
          </a:p>
          <a:p>
            <a:pPr algn="ctr"/>
            <a:endParaRPr lang="pt-BR" sz="3200" dirty="0">
              <a:solidFill>
                <a:srgbClr val="333333"/>
              </a:solidFill>
              <a:latin typeface="Georgia" panose="02040502050405020303" pitchFamily="18" charset="0"/>
            </a:endParaRPr>
          </a:p>
          <a:p>
            <a:pPr algn="ctr"/>
            <a:r>
              <a:rPr lang="pt-BR" sz="3200" b="1" dirty="0">
                <a:solidFill>
                  <a:srgbClr val="333333"/>
                </a:solidFill>
                <a:latin typeface="Georgia" panose="02040502050405020303" pitchFamily="18" charset="0"/>
              </a:rPr>
              <a:t>Paz e bem!</a:t>
            </a:r>
            <a:endParaRPr lang="pt-BR" sz="3200" b="1" dirty="0">
              <a:latin typeface="Georgia" panose="02040502050405020303" pitchFamily="18" charset="0"/>
            </a:endParaRPr>
          </a:p>
        </p:txBody>
      </p:sp>
    </p:spTree>
    <p:extLst>
      <p:ext uri="{BB962C8B-B14F-4D97-AF65-F5344CB8AC3E}">
        <p14:creationId xmlns:p14="http://schemas.microsoft.com/office/powerpoint/2010/main" val="1716473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8C03BECF-B8F0-4C4D-A75B-63E7731BE86D}"/>
              </a:ext>
            </a:extLst>
          </p:cNvPr>
          <p:cNvSpPr/>
          <p:nvPr/>
        </p:nvSpPr>
        <p:spPr>
          <a:xfrm>
            <a:off x="777922" y="684172"/>
            <a:ext cx="10536073" cy="4308872"/>
          </a:xfrm>
          <a:prstGeom prst="rect">
            <a:avLst/>
          </a:prstGeom>
        </p:spPr>
        <p:txBody>
          <a:bodyPr wrap="square">
            <a:spAutoFit/>
          </a:bodyPr>
          <a:lstStyle/>
          <a:p>
            <a:pPr algn="ctr"/>
            <a:r>
              <a:rPr lang="pt-BR" sz="3200" b="1" dirty="0">
                <a:latin typeface="Georgia" panose="02040502050405020303" pitchFamily="18" charset="0"/>
              </a:rPr>
              <a:t>“Cristãos Leigos e Leigas, na Igreja </a:t>
            </a:r>
          </a:p>
          <a:p>
            <a:pPr algn="ctr"/>
            <a:r>
              <a:rPr lang="pt-BR" sz="3200" b="1" dirty="0">
                <a:latin typeface="Georgia" panose="02040502050405020303" pitchFamily="18" charset="0"/>
              </a:rPr>
              <a:t>e na Sociedade” </a:t>
            </a:r>
            <a:r>
              <a:rPr lang="pt-BR" dirty="0">
                <a:latin typeface="Georgia" panose="02040502050405020303" pitchFamily="18" charset="0"/>
              </a:rPr>
              <a:t>(Documento 105 da CNBB)</a:t>
            </a:r>
          </a:p>
          <a:p>
            <a:pPr algn="ctr"/>
            <a:endParaRPr lang="pt-BR" b="1" dirty="0">
              <a:latin typeface="Georgia" panose="02040502050405020303" pitchFamily="18" charset="0"/>
            </a:endParaRPr>
          </a:p>
          <a:p>
            <a:pPr algn="ctr"/>
            <a:r>
              <a:rPr lang="pt-BR" sz="2400" b="1" dirty="0">
                <a:latin typeface="Georgia" panose="02040502050405020303" pitchFamily="18" charset="0"/>
              </a:rPr>
              <a:t>Introdução</a:t>
            </a:r>
            <a:endParaRPr lang="pt-BR" sz="2400" dirty="0">
              <a:latin typeface="Georgia" panose="02040502050405020303" pitchFamily="18" charset="0"/>
            </a:endParaRPr>
          </a:p>
          <a:p>
            <a:pPr algn="just"/>
            <a:endParaRPr lang="pt-BR" sz="2400" dirty="0">
              <a:latin typeface="Georgia" panose="02040502050405020303" pitchFamily="18" charset="0"/>
            </a:endParaRPr>
          </a:p>
          <a:p>
            <a:pPr marL="342900" indent="-342900" algn="just">
              <a:buFont typeface="Arial" panose="020B0604020202020204" pitchFamily="34" charset="0"/>
              <a:buChar char="•"/>
            </a:pPr>
            <a:r>
              <a:rPr lang="pt-BR" sz="2400" dirty="0">
                <a:latin typeface="Georgia" panose="02040502050405020303" pitchFamily="18" charset="0"/>
              </a:rPr>
              <a:t>A vocação própria dos leigos é atuar no mundo (ambientes da política, realidade social e da economia, como também o da cultura, das ciências e das artes), para levar o Reino de Deus. </a:t>
            </a:r>
          </a:p>
          <a:p>
            <a:pPr marL="342900" indent="-342900" algn="just">
              <a:buFont typeface="Arial" panose="020B0604020202020204" pitchFamily="34" charset="0"/>
              <a:buChar char="•"/>
            </a:pPr>
            <a:r>
              <a:rPr lang="pt-BR" sz="2400" dirty="0">
                <a:latin typeface="Georgia" panose="02040502050405020303" pitchFamily="18" charset="0"/>
              </a:rPr>
              <a:t>A partir da vocação específica, cristãos leigos vivem o seguimento de Jesus em todos os ambientes que frequentar, colaborando assim na construção de uma sociedade justa e solidária.</a:t>
            </a:r>
          </a:p>
        </p:txBody>
      </p:sp>
      <p:sp>
        <p:nvSpPr>
          <p:cNvPr id="11" name="CaixaDeTexto 10">
            <a:extLst>
              <a:ext uri="{FF2B5EF4-FFF2-40B4-BE49-F238E27FC236}">
                <a16:creationId xmlns:a16="http://schemas.microsoft.com/office/drawing/2014/main" id="{B90815A8-7FA4-46FB-847D-97C6F31A2043}"/>
              </a:ext>
            </a:extLst>
          </p:cNvPr>
          <p:cNvSpPr txBox="1"/>
          <p:nvPr/>
        </p:nvSpPr>
        <p:spPr>
          <a:xfrm>
            <a:off x="10331356" y="5793263"/>
            <a:ext cx="1478508" cy="523220"/>
          </a:xfrm>
          <a:prstGeom prst="rect">
            <a:avLst/>
          </a:prstGeom>
          <a:noFill/>
        </p:spPr>
        <p:txBody>
          <a:bodyPr wrap="square" rtlCol="0">
            <a:spAutoFit/>
          </a:bodyPr>
          <a:lstStyle/>
          <a:p>
            <a:r>
              <a:rPr lang="pt-BR" sz="1400" i="1" dirty="0">
                <a:latin typeface="Georgia" panose="02040502050405020303" pitchFamily="18" charset="0"/>
              </a:rPr>
              <a:t>(Documento 105 da CNBB)</a:t>
            </a:r>
          </a:p>
        </p:txBody>
      </p:sp>
    </p:spTree>
    <p:extLst>
      <p:ext uri="{BB962C8B-B14F-4D97-AF65-F5344CB8AC3E}">
        <p14:creationId xmlns:p14="http://schemas.microsoft.com/office/powerpoint/2010/main" val="162352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8C03BECF-B8F0-4C4D-A75B-63E7731BE86D}"/>
              </a:ext>
            </a:extLst>
          </p:cNvPr>
          <p:cNvSpPr/>
          <p:nvPr/>
        </p:nvSpPr>
        <p:spPr>
          <a:xfrm>
            <a:off x="655092" y="684172"/>
            <a:ext cx="10658903" cy="5632311"/>
          </a:xfrm>
          <a:prstGeom prst="rect">
            <a:avLst/>
          </a:prstGeom>
        </p:spPr>
        <p:txBody>
          <a:bodyPr wrap="square">
            <a:spAutoFit/>
          </a:bodyPr>
          <a:lstStyle/>
          <a:p>
            <a:pPr marL="285750" indent="-285750" algn="just">
              <a:buFont typeface="Arial" panose="020B0604020202020204" pitchFamily="34" charset="0"/>
              <a:buChar char="•"/>
            </a:pPr>
            <a:r>
              <a:rPr lang="pt-BR" sz="2350" b="1" dirty="0">
                <a:latin typeface="Georgia" panose="02040502050405020303" pitchFamily="18" charset="0"/>
              </a:rPr>
              <a:t>CAPÍTULO 1 – O Cristão Leigo, Sujeito na Igreja e no Mundo: Esperanças e Angústias: </a:t>
            </a:r>
          </a:p>
          <a:p>
            <a:pPr marL="742950" lvl="1" indent="-285750" algn="just">
              <a:buFont typeface="Arial" panose="020B0604020202020204" pitchFamily="34" charset="0"/>
              <a:buChar char="•"/>
            </a:pPr>
            <a:r>
              <a:rPr lang="pt-BR" sz="2350" dirty="0">
                <a:latin typeface="Georgia" panose="02040502050405020303" pitchFamily="18" charset="0"/>
              </a:rPr>
              <a:t>Sal da Terra e luz do mundo (Mateus 5,13-14): imagens usadas por Jesus são significativas se aplicadas aos cristãos leigos. Nem o sal, nem a luz, nem a Igreja e nenhum cristão vivem para si mesmos. No caso dos cristãos, somente surtirão o efeito da Boa Nova, se estiverem ligados a Jesus Cristo (João 15,18). </a:t>
            </a:r>
          </a:p>
          <a:p>
            <a:pPr marL="742950" lvl="1" indent="-285750" algn="just">
              <a:buFont typeface="Arial" panose="020B0604020202020204" pitchFamily="34" charset="0"/>
              <a:buChar char="•"/>
            </a:pPr>
            <a:r>
              <a:rPr lang="pt-BR" sz="2350" dirty="0">
                <a:latin typeface="Georgia" panose="02040502050405020303" pitchFamily="18" charset="0"/>
              </a:rPr>
              <a:t>O grande campo de ação dos cristãos é o mundo. A Igreja, através dos leigos, está dentro do mundo, não fora. </a:t>
            </a:r>
          </a:p>
          <a:p>
            <a:pPr marL="742950" lvl="1" indent="-285750" algn="just">
              <a:buFont typeface="Arial" panose="020B0604020202020204" pitchFamily="34" charset="0"/>
              <a:buChar char="•"/>
            </a:pPr>
            <a:r>
              <a:rPr lang="pt-BR" sz="2350" dirty="0">
                <a:latin typeface="Georgia" panose="02040502050405020303" pitchFamily="18" charset="0"/>
              </a:rPr>
              <a:t>O Papa Francisco destaca que a atuação voluntária dos leigos na obra evangelizadora revela a revolução da ternura; o prazer de ser povo e a nova consciência de que a vida de cada pessoa é uma missão. A Igreja vive neste mundo globalizado, interpelada a um permanente discernimento. Discernir significa aprender a separar as coisas positivas das negativas que fazem parte do mesmo modo da vida atual.</a:t>
            </a:r>
          </a:p>
        </p:txBody>
      </p:sp>
      <p:sp>
        <p:nvSpPr>
          <p:cNvPr id="2" name="CaixaDeTexto 1">
            <a:extLst>
              <a:ext uri="{FF2B5EF4-FFF2-40B4-BE49-F238E27FC236}">
                <a16:creationId xmlns:a16="http://schemas.microsoft.com/office/drawing/2014/main" id="{321E6136-38FD-490C-ADF2-315922F4577A}"/>
              </a:ext>
            </a:extLst>
          </p:cNvPr>
          <p:cNvSpPr txBox="1"/>
          <p:nvPr/>
        </p:nvSpPr>
        <p:spPr>
          <a:xfrm>
            <a:off x="10331356" y="5793263"/>
            <a:ext cx="1478508" cy="523220"/>
          </a:xfrm>
          <a:prstGeom prst="rect">
            <a:avLst/>
          </a:prstGeom>
          <a:noFill/>
        </p:spPr>
        <p:txBody>
          <a:bodyPr wrap="square" rtlCol="0">
            <a:spAutoFit/>
          </a:bodyPr>
          <a:lstStyle/>
          <a:p>
            <a:r>
              <a:rPr lang="pt-BR" sz="1400" i="1" dirty="0">
                <a:latin typeface="Georgia" panose="02040502050405020303" pitchFamily="18" charset="0"/>
              </a:rPr>
              <a:t>(Documento 105 da CNBB)</a:t>
            </a:r>
          </a:p>
        </p:txBody>
      </p:sp>
    </p:spTree>
    <p:extLst>
      <p:ext uri="{BB962C8B-B14F-4D97-AF65-F5344CB8AC3E}">
        <p14:creationId xmlns:p14="http://schemas.microsoft.com/office/powerpoint/2010/main" val="950925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8C03BECF-B8F0-4C4D-A75B-63E7731BE86D}"/>
              </a:ext>
            </a:extLst>
          </p:cNvPr>
          <p:cNvSpPr/>
          <p:nvPr/>
        </p:nvSpPr>
        <p:spPr>
          <a:xfrm>
            <a:off x="655092" y="1536174"/>
            <a:ext cx="10658903" cy="3785652"/>
          </a:xfrm>
          <a:prstGeom prst="rect">
            <a:avLst/>
          </a:prstGeom>
        </p:spPr>
        <p:txBody>
          <a:bodyPr wrap="square">
            <a:spAutoFit/>
          </a:bodyPr>
          <a:lstStyle/>
          <a:p>
            <a:pPr marL="285750" indent="-285750" algn="just">
              <a:buFont typeface="Arial" panose="020B0604020202020204" pitchFamily="34" charset="0"/>
              <a:buChar char="•"/>
            </a:pPr>
            <a:r>
              <a:rPr lang="pt-BR" sz="2400" b="1" dirty="0">
                <a:latin typeface="Georgia" panose="02040502050405020303" pitchFamily="18" charset="0"/>
              </a:rPr>
              <a:t>CAPÍTULO 2: Discípulos missionários e cidadãos do mundo: </a:t>
            </a:r>
          </a:p>
          <a:p>
            <a:pPr marL="742950" lvl="1" indent="-285750" algn="just">
              <a:buFont typeface="Arial" panose="020B0604020202020204" pitchFamily="34" charset="0"/>
              <a:buChar char="•"/>
            </a:pPr>
            <a:r>
              <a:rPr lang="pt-BR" sz="2400" dirty="0">
                <a:latin typeface="Georgia" panose="02040502050405020303" pitchFamily="18" charset="0"/>
              </a:rPr>
              <a:t>Os cristãos incorporados a Cristo pelo Batismo formam um só corpo (1 Coríntios 12,13; Efésios 4,5). </a:t>
            </a:r>
          </a:p>
          <a:p>
            <a:pPr marL="742950" lvl="1" indent="-285750" algn="just">
              <a:buFont typeface="Arial" panose="020B0604020202020204" pitchFamily="34" charset="0"/>
              <a:buChar char="•"/>
            </a:pPr>
            <a:r>
              <a:rPr lang="pt-BR" sz="2400" dirty="0">
                <a:latin typeface="Georgia" panose="02040502050405020303" pitchFamily="18" charset="0"/>
              </a:rPr>
              <a:t>Ungidos pela Crisma, na ação do Espírito Santo tornam-se defensores e difusores da fé. </a:t>
            </a:r>
          </a:p>
          <a:p>
            <a:pPr marL="742950" lvl="1" indent="-285750" algn="just">
              <a:buFont typeface="Arial" panose="020B0604020202020204" pitchFamily="34" charset="0"/>
              <a:buChar char="•"/>
            </a:pPr>
            <a:r>
              <a:rPr lang="pt-BR" sz="2400" dirty="0">
                <a:latin typeface="Georgia" panose="02040502050405020303" pitchFamily="18" charset="0"/>
              </a:rPr>
              <a:t>A Eucaristia une a todos na mesma fração do pão (1 Coríntios 10,17). </a:t>
            </a:r>
          </a:p>
          <a:p>
            <a:pPr marL="742950" lvl="1" indent="-285750" algn="just">
              <a:buFont typeface="Arial" panose="020B0604020202020204" pitchFamily="34" charset="0"/>
              <a:buChar char="•"/>
            </a:pPr>
            <a:r>
              <a:rPr lang="pt-BR" sz="2400" dirty="0">
                <a:latin typeface="Georgia" panose="02040502050405020303" pitchFamily="18" charset="0"/>
              </a:rPr>
              <a:t>E assim são chamados a serem os olhos, os ouvidos, as mãos, a boca, o coração de Cristo na Igreja e no mundo. </a:t>
            </a:r>
          </a:p>
          <a:p>
            <a:pPr marL="742950" lvl="1" indent="-285750" algn="just">
              <a:buFont typeface="Arial" panose="020B0604020202020204" pitchFamily="34" charset="0"/>
              <a:buChar char="•"/>
            </a:pPr>
            <a:r>
              <a:rPr lang="pt-BR" sz="2400" dirty="0">
                <a:latin typeface="Georgia" panose="02040502050405020303" pitchFamily="18" charset="0"/>
              </a:rPr>
              <a:t>Assim Cristo vive e age na Igreja, que é seu sacramento, sinal e instrumento (Efésios 1,22).</a:t>
            </a:r>
          </a:p>
        </p:txBody>
      </p:sp>
      <p:sp>
        <p:nvSpPr>
          <p:cNvPr id="3" name="CaixaDeTexto 2">
            <a:extLst>
              <a:ext uri="{FF2B5EF4-FFF2-40B4-BE49-F238E27FC236}">
                <a16:creationId xmlns:a16="http://schemas.microsoft.com/office/drawing/2014/main" id="{D3F604A7-A9F8-465D-8E4D-0D72DF154EFA}"/>
              </a:ext>
            </a:extLst>
          </p:cNvPr>
          <p:cNvSpPr txBox="1"/>
          <p:nvPr/>
        </p:nvSpPr>
        <p:spPr>
          <a:xfrm>
            <a:off x="10331356" y="5793263"/>
            <a:ext cx="1478508" cy="523220"/>
          </a:xfrm>
          <a:prstGeom prst="rect">
            <a:avLst/>
          </a:prstGeom>
          <a:noFill/>
        </p:spPr>
        <p:txBody>
          <a:bodyPr wrap="square" rtlCol="0">
            <a:spAutoFit/>
          </a:bodyPr>
          <a:lstStyle/>
          <a:p>
            <a:r>
              <a:rPr lang="pt-BR" sz="1400" i="1" dirty="0">
                <a:latin typeface="Georgia" panose="02040502050405020303" pitchFamily="18" charset="0"/>
              </a:rPr>
              <a:t>(Documento 105 da CNBB)</a:t>
            </a:r>
          </a:p>
        </p:txBody>
      </p:sp>
    </p:spTree>
    <p:extLst>
      <p:ext uri="{BB962C8B-B14F-4D97-AF65-F5344CB8AC3E}">
        <p14:creationId xmlns:p14="http://schemas.microsoft.com/office/powerpoint/2010/main" val="3649060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8C03BECF-B8F0-4C4D-A75B-63E7731BE86D}"/>
              </a:ext>
            </a:extLst>
          </p:cNvPr>
          <p:cNvSpPr/>
          <p:nvPr/>
        </p:nvSpPr>
        <p:spPr>
          <a:xfrm>
            <a:off x="655092" y="1844233"/>
            <a:ext cx="10658903" cy="2677656"/>
          </a:xfrm>
          <a:prstGeom prst="rect">
            <a:avLst/>
          </a:prstGeom>
        </p:spPr>
        <p:txBody>
          <a:bodyPr wrap="square">
            <a:spAutoFit/>
          </a:bodyPr>
          <a:lstStyle/>
          <a:p>
            <a:pPr marL="285750" indent="-285750" fontAlgn="base">
              <a:buFont typeface="Arial" panose="020B0604020202020204" pitchFamily="34" charset="0"/>
              <a:buChar char="•"/>
            </a:pPr>
            <a:r>
              <a:rPr lang="pt-BR" sz="2400" b="1" dirty="0">
                <a:latin typeface="Georgia" panose="02040502050405020303" pitchFamily="18" charset="0"/>
              </a:rPr>
              <a:t>CAPÍTULO 3: A Ação Transformadora na Igreja e no Mundo: </a:t>
            </a:r>
          </a:p>
          <a:p>
            <a:pPr marL="742950" lvl="1" indent="-285750" fontAlgn="base">
              <a:buFont typeface="Arial" panose="020B0604020202020204" pitchFamily="34" charset="0"/>
              <a:buChar char="•"/>
            </a:pPr>
            <a:r>
              <a:rPr lang="pt-BR" sz="2400" dirty="0">
                <a:latin typeface="Georgia" panose="02040502050405020303" pitchFamily="18" charset="0"/>
              </a:rPr>
              <a:t>Antes de deixar este mundo, Jesus Cristo enviou seus discípulos em missão: “Ide pelo mundo inteiro e anunciai a Boa Nova a toda criatura” (Marcos 16,15). </a:t>
            </a:r>
            <a:r>
              <a:rPr lang="pt-BR" sz="2400" b="1" dirty="0">
                <a:latin typeface="Georgia" panose="02040502050405020303" pitchFamily="18" charset="0"/>
              </a:rPr>
              <a:t> </a:t>
            </a:r>
          </a:p>
          <a:p>
            <a:pPr marL="742950" lvl="1" indent="-285750" fontAlgn="base">
              <a:buFont typeface="Arial" panose="020B0604020202020204" pitchFamily="34" charset="0"/>
              <a:buChar char="•"/>
            </a:pPr>
            <a:r>
              <a:rPr lang="pt-BR" sz="2400" dirty="0">
                <a:latin typeface="Georgia" panose="02040502050405020303" pitchFamily="18" charset="0"/>
              </a:rPr>
              <a:t>Obedecendo a este mandato divino a Igreja é comunhão no amor, seguidora de Cristo e servidora da humanidade. </a:t>
            </a:r>
          </a:p>
          <a:p>
            <a:pPr marL="742950" lvl="1" indent="-285750" fontAlgn="base">
              <a:buFont typeface="Arial" panose="020B0604020202020204" pitchFamily="34" charset="0"/>
              <a:buChar char="•"/>
            </a:pPr>
            <a:r>
              <a:rPr lang="pt-BR" sz="2400" dirty="0">
                <a:latin typeface="Georgia" panose="02040502050405020303" pitchFamily="18" charset="0"/>
              </a:rPr>
              <a:t>Por isso a essência da Igreja é a missão, a Igreja é toda ela missionária.</a:t>
            </a:r>
          </a:p>
        </p:txBody>
      </p:sp>
      <p:sp>
        <p:nvSpPr>
          <p:cNvPr id="3" name="CaixaDeTexto 2">
            <a:extLst>
              <a:ext uri="{FF2B5EF4-FFF2-40B4-BE49-F238E27FC236}">
                <a16:creationId xmlns:a16="http://schemas.microsoft.com/office/drawing/2014/main" id="{CD2DACE2-BD45-4466-9119-5DB89B9C752A}"/>
              </a:ext>
            </a:extLst>
          </p:cNvPr>
          <p:cNvSpPr txBox="1"/>
          <p:nvPr/>
        </p:nvSpPr>
        <p:spPr>
          <a:xfrm>
            <a:off x="10331356" y="5793263"/>
            <a:ext cx="1478508" cy="523220"/>
          </a:xfrm>
          <a:prstGeom prst="rect">
            <a:avLst/>
          </a:prstGeom>
          <a:noFill/>
        </p:spPr>
        <p:txBody>
          <a:bodyPr wrap="square" rtlCol="0">
            <a:spAutoFit/>
          </a:bodyPr>
          <a:lstStyle/>
          <a:p>
            <a:r>
              <a:rPr lang="pt-BR" sz="1400" i="1" dirty="0">
                <a:latin typeface="Georgia" panose="02040502050405020303" pitchFamily="18" charset="0"/>
              </a:rPr>
              <a:t>(Documento 105 da CNBB)</a:t>
            </a:r>
          </a:p>
        </p:txBody>
      </p:sp>
    </p:spTree>
    <p:extLst>
      <p:ext uri="{BB962C8B-B14F-4D97-AF65-F5344CB8AC3E}">
        <p14:creationId xmlns:p14="http://schemas.microsoft.com/office/powerpoint/2010/main" val="378811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8C03BECF-B8F0-4C4D-A75B-63E7731BE86D}"/>
              </a:ext>
            </a:extLst>
          </p:cNvPr>
          <p:cNvSpPr/>
          <p:nvPr/>
        </p:nvSpPr>
        <p:spPr>
          <a:xfrm>
            <a:off x="559558" y="2828835"/>
            <a:ext cx="10658903" cy="1569660"/>
          </a:xfrm>
          <a:prstGeom prst="rect">
            <a:avLst/>
          </a:prstGeom>
        </p:spPr>
        <p:txBody>
          <a:bodyPr wrap="square">
            <a:spAutoFit/>
          </a:bodyPr>
          <a:lstStyle/>
          <a:p>
            <a:pPr algn="ctr" fontAlgn="base"/>
            <a:r>
              <a:rPr lang="pt-BR" sz="3200" b="1" dirty="0">
                <a:latin typeface="Georgia" panose="02040502050405020303" pitchFamily="18" charset="0"/>
              </a:rPr>
              <a:t>Conclusão:  </a:t>
            </a:r>
          </a:p>
          <a:p>
            <a:pPr lvl="1" fontAlgn="base"/>
            <a:endParaRPr lang="pt-BR" sz="3200" dirty="0">
              <a:latin typeface="Georgia" panose="02040502050405020303" pitchFamily="18" charset="0"/>
            </a:endParaRPr>
          </a:p>
          <a:p>
            <a:pPr lvl="1" algn="ctr" fontAlgn="base"/>
            <a:r>
              <a:rPr lang="pt-BR" sz="3200" dirty="0">
                <a:latin typeface="Georgia" panose="02040502050405020303" pitchFamily="18" charset="0"/>
              </a:rPr>
              <a:t>“Fazei tudo o que ele vos disser” (João 2,5).</a:t>
            </a:r>
            <a:endParaRPr lang="pt-BR" sz="4000" dirty="0">
              <a:latin typeface="Georgia" panose="02040502050405020303" pitchFamily="18" charset="0"/>
            </a:endParaRPr>
          </a:p>
        </p:txBody>
      </p:sp>
      <p:sp>
        <p:nvSpPr>
          <p:cNvPr id="3" name="CaixaDeTexto 2">
            <a:extLst>
              <a:ext uri="{FF2B5EF4-FFF2-40B4-BE49-F238E27FC236}">
                <a16:creationId xmlns:a16="http://schemas.microsoft.com/office/drawing/2014/main" id="{8ECA8B65-4AE9-4BFC-869F-3A3A49E09953}"/>
              </a:ext>
            </a:extLst>
          </p:cNvPr>
          <p:cNvSpPr txBox="1"/>
          <p:nvPr/>
        </p:nvSpPr>
        <p:spPr>
          <a:xfrm>
            <a:off x="10331356" y="5793263"/>
            <a:ext cx="1478508" cy="523220"/>
          </a:xfrm>
          <a:prstGeom prst="rect">
            <a:avLst/>
          </a:prstGeom>
          <a:noFill/>
        </p:spPr>
        <p:txBody>
          <a:bodyPr wrap="square" rtlCol="0">
            <a:spAutoFit/>
          </a:bodyPr>
          <a:lstStyle/>
          <a:p>
            <a:r>
              <a:rPr lang="pt-BR" sz="1400" i="1" dirty="0">
                <a:latin typeface="Georgia" panose="02040502050405020303" pitchFamily="18" charset="0"/>
              </a:rPr>
              <a:t>(Documento 105 da CNBB)</a:t>
            </a:r>
          </a:p>
        </p:txBody>
      </p:sp>
    </p:spTree>
    <p:extLst>
      <p:ext uri="{BB962C8B-B14F-4D97-AF65-F5344CB8AC3E}">
        <p14:creationId xmlns:p14="http://schemas.microsoft.com/office/powerpoint/2010/main" val="1419718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franciscanos.org.br/wp-content/uploads/2011/09/267_080911.jpg">
            <a:extLst>
              <a:ext uri="{FF2B5EF4-FFF2-40B4-BE49-F238E27FC236}">
                <a16:creationId xmlns:a16="http://schemas.microsoft.com/office/drawing/2014/main" id="{17FF08A9-F1B6-43D3-A5D5-A99B6492D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811" y="982131"/>
            <a:ext cx="3718454" cy="4945544"/>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Conteúdo 3">
            <a:extLst>
              <a:ext uri="{FF2B5EF4-FFF2-40B4-BE49-F238E27FC236}">
                <a16:creationId xmlns:a16="http://schemas.microsoft.com/office/drawing/2014/main" id="{D5497EB8-F6F6-4445-B890-4442E9FE2426}"/>
              </a:ext>
            </a:extLst>
          </p:cNvPr>
          <p:cNvSpPr>
            <a:spLocks noGrp="1"/>
          </p:cNvSpPr>
          <p:nvPr>
            <p:ph idx="1"/>
          </p:nvPr>
        </p:nvSpPr>
        <p:spPr>
          <a:xfrm>
            <a:off x="5418668" y="982131"/>
            <a:ext cx="5469466" cy="4893735"/>
          </a:xfrm>
        </p:spPr>
        <p:txBody>
          <a:bodyPr>
            <a:normAutofit/>
          </a:bodyPr>
          <a:lstStyle/>
          <a:p>
            <a:pPr marL="0" indent="0" algn="ctr">
              <a:buNone/>
            </a:pPr>
            <a:r>
              <a:rPr lang="pt-BR" sz="4000" dirty="0">
                <a:solidFill>
                  <a:srgbClr val="333333"/>
                </a:solidFill>
                <a:latin typeface="Georgia" panose="02040502050405020303" pitchFamily="18" charset="0"/>
              </a:rPr>
              <a:t>“Francisco, vai e reconstrói a minha Igreja que está em ruínas”.</a:t>
            </a:r>
            <a:endParaRPr lang="pt-BR" sz="4000" dirty="0">
              <a:latin typeface="Georgia" panose="02040502050405020303" pitchFamily="18" charset="0"/>
            </a:endParaRPr>
          </a:p>
        </p:txBody>
      </p:sp>
    </p:spTree>
    <p:extLst>
      <p:ext uri="{BB962C8B-B14F-4D97-AF65-F5344CB8AC3E}">
        <p14:creationId xmlns:p14="http://schemas.microsoft.com/office/powerpoint/2010/main" val="295637725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ânico">
  <a:themeElements>
    <a:clrScheme name="Orgâ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â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â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132</TotalTime>
  <Words>1121</Words>
  <Application>Microsoft Office PowerPoint</Application>
  <PresentationFormat>Widescreen</PresentationFormat>
  <Paragraphs>83</Paragraphs>
  <Slides>33</Slides>
  <Notes>0</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33</vt:i4>
      </vt:variant>
    </vt:vector>
  </HeadingPairs>
  <TitlesOfParts>
    <vt:vector size="39" baseType="lpstr">
      <vt:lpstr>Arial</vt:lpstr>
      <vt:lpstr>Calibri</vt:lpstr>
      <vt:lpstr>Garamond</vt:lpstr>
      <vt:lpstr>Georgia</vt:lpstr>
      <vt:lpstr>Times New Roman</vt:lpstr>
      <vt:lpstr>Orgânico</vt:lpstr>
      <vt:lpstr>Laicato e Franciscanismo</vt:lpstr>
      <vt:lpstr>Apresentação do PowerPoint</vt:lpstr>
      <vt:lpstr>Tema: Cristãos leigos e leigas, sujeitos na “Igreja em saída”, a serviço do Reino.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Laicato e o Franciscanismo</dc:title>
  <dc:creator>Marcos Deschamps</dc:creator>
  <cp:lastModifiedBy>User</cp:lastModifiedBy>
  <cp:revision>14</cp:revision>
  <dcterms:created xsi:type="dcterms:W3CDTF">2018-03-17T13:47:27Z</dcterms:created>
  <dcterms:modified xsi:type="dcterms:W3CDTF">2018-03-23T11:06:09Z</dcterms:modified>
</cp:coreProperties>
</file>